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4" r:id="rId6"/>
    <p:sldId id="261" r:id="rId7"/>
    <p:sldId id="265" r:id="rId8"/>
    <p:sldId id="263" r:id="rId9"/>
    <p:sldId id="266" r:id="rId10"/>
    <p:sldId id="267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Star Jedi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5E"/>
    <a:srgbClr val="054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8371-48D7-4E24-AA88-3A383FD79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C84A3-A28D-4E26-A4CC-E8FA6D21C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ECE5-BCA5-414A-9A8D-D6D64924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6B11F-66EC-4E3D-87FB-F838B2F9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35CD1-4711-4B6E-8636-1A82C48F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4753-B2DB-40C7-BC82-6C692CC8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EBF3B-C578-4EC8-86A0-F766D2B54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0E9B-7C44-44C0-824A-3AD315A2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8BCBA-E64A-404F-8A15-5A2B6ECB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9F54-82E1-47A4-80AC-87A9486E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E5A1E-A6AE-4EED-A9CA-8ADE65453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284F7-4B94-40F5-9FD4-545B3362F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F8D93-AC27-453C-BF39-2DE5DAAD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E4D6-02CE-4D3E-82A4-D0542491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FF5D5-A80E-4674-8551-0933E4A1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8BCA-3F69-44B5-8328-7C8EF150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D96F2-BFD4-4C58-872B-4BFAE77D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AD5F0-8CB4-49E7-B7B2-D0F6BA4D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7C7DE-E557-48E5-A670-7CA12F90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AB8B-4230-497F-846E-4B17D031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F3BC-3D52-41C4-A21D-17352481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D4486-4E50-4176-8041-01CE45D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A75-592B-4837-A4D6-E989BD24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E500-77B9-44EA-9180-18E79184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2F97-C950-49F5-B4D0-921AE108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87AB-AF26-4FE1-9707-1C0501C0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A5D5-6E42-41FC-A956-C93E6079A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9FA5B-86BC-481F-B50B-F6F17290F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BEF9E-BC5B-460E-BB34-0E63ED16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89A02-10F7-4F03-B25F-2BEA3CC3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8F5DA-BAEF-4CB6-9EAE-25272CA4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9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1FFE-94E3-44B7-B7B8-02692539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33A34-E74B-45A6-825D-F2A2A4D85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69BDC-85F6-41AE-95AD-F8F11E6A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A660F-9C9D-457B-813A-E3955C555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F69FE-5A1D-4002-84AC-9F97CAB1F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A2D83-3AE9-4D21-A563-144AE887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C6BC5-8574-4CED-B5A6-AD9DD129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32757-F913-4B2C-BA5C-DE930C1A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662E-AC5E-4966-A690-8A160A3C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D153F-F1E3-4A34-892F-72BC66B6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58D9B-AC22-43AE-980A-CA665340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1A7E0-6BA2-4C6A-9C51-622AC11B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DCB5D-1492-4E81-85E1-00142CF9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55B36-C428-4698-8D76-9E913BF7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180C6-C9DE-4189-8C0F-82494FC0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F5EF-749E-4D88-B632-7FB1F03A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BDFD-25AC-419A-BCDA-1E738B2F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41B5F-2C34-4BF7-BA25-D2120F91A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2CA5-8B6D-449B-B12F-09E642FF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B4EF2-4B08-43BD-80F4-556499EE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7F114-ABA5-4EDB-8577-C9EA7B4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9752-F9AD-455E-8712-16DAE18E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0E52-7316-48E6-B0C3-0F1848907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CF2CA-EEC0-4558-97C4-ED6E34E3F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22087-9913-45A8-94B6-E717A92F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5A2EF-8305-4C0C-B88C-612C9CD2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A008B-13C2-47EC-832C-88E54D84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71565-F236-4E67-B4C9-5FC59DEE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3FEC-A684-408C-AA34-4EE856BD0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0FE2A-5858-449B-BE3A-4BC6B5CD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3529-3649-41CA-BCF1-CABCB6B90F8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4E2F-F577-434D-BF0B-A36CAF13D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FCF6-DD1A-4137-96E2-B68548E0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payteachers.com/Store/The-English-Depart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69925"/>
            <a:ext cx="5630333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Star Jedi" panose="040B0000000000000000" pitchFamily="82" charset="0"/>
              </a:rPr>
              <a:t>Exploring Rhetoric</a:t>
            </a:r>
            <a:br>
              <a:rPr lang="en-US" sz="4800" dirty="0">
                <a:solidFill>
                  <a:srgbClr val="FFFF00"/>
                </a:solidFill>
                <a:latin typeface="Star Jedi" panose="040B0000000000000000" pitchFamily="82" charset="0"/>
              </a:rPr>
            </a:br>
            <a:r>
              <a:rPr lang="en-US" sz="4800" dirty="0">
                <a:solidFill>
                  <a:srgbClr val="FFFF00"/>
                </a:solidFill>
                <a:latin typeface="Star Jedi" panose="040B0000000000000000" pitchFamily="82" charset="0"/>
              </a:rPr>
              <a:t>with</a:t>
            </a:r>
          </a:p>
        </p:txBody>
      </p:sp>
      <p:pic>
        <p:nvPicPr>
          <p:cNvPr id="6" name="Picture 4" descr="Image result for space cat">
            <a:extLst>
              <a:ext uri="{FF2B5EF4-FFF2-40B4-BE49-F238E27FC236}">
                <a16:creationId xmlns:a16="http://schemas.microsoft.com/office/drawing/2014/main" id="{40AF5666-D229-40A4-B31C-3DA6D0D7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-4872"/>
            <a:ext cx="5435600" cy="68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0D6475-5692-4A20-A453-7F779FA78E57}"/>
              </a:ext>
            </a:extLst>
          </p:cNvPr>
          <p:cNvSpPr txBox="1">
            <a:spLocks/>
          </p:cNvSpPr>
          <p:nvPr/>
        </p:nvSpPr>
        <p:spPr>
          <a:xfrm>
            <a:off x="313266" y="4039659"/>
            <a:ext cx="6290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dirty="0">
                <a:solidFill>
                  <a:srgbClr val="FFFF00"/>
                </a:solidFill>
                <a:latin typeface="Star Jedi" panose="040B0000000000000000" pitchFamily="82" charset="0"/>
              </a:rPr>
              <a:t>Space cat</a:t>
            </a:r>
          </a:p>
        </p:txBody>
      </p:sp>
    </p:spTree>
    <p:extLst>
      <p:ext uri="{BB962C8B-B14F-4D97-AF65-F5344CB8AC3E}">
        <p14:creationId xmlns:p14="http://schemas.microsoft.com/office/powerpoint/2010/main" val="95979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04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When to use space cat?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Rhetorical analysis requires you to read and understand what matters about a text (SPACE) and comment on what specific features make it rich or effective (CAT). 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 panic when exploring a new or difficult text…</a:t>
            </a:r>
          </a:p>
          <a:p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  <a:ea typeface="Cambria" panose="02040503050406030204" pitchFamily="18" charset="0"/>
              </a:rPr>
              <a:t>SPACE CAT </a:t>
            </a: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guide you into the unknown!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Image result for space cat">
            <a:extLst>
              <a:ext uri="{FF2B5EF4-FFF2-40B4-BE49-F238E27FC236}">
                <a16:creationId xmlns:a16="http://schemas.microsoft.com/office/drawing/2014/main" id="{230155DE-17CC-4B38-B369-16380938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-4872"/>
            <a:ext cx="5435600" cy="68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303" y="1967502"/>
            <a:ext cx="5740400" cy="22996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FFFF00"/>
                </a:solidFill>
                <a:latin typeface="Star Jedi" panose="040B0000000000000000" pitchFamily="82" charset="0"/>
              </a:rPr>
              <a:t>Space cat was created by heather Crivilare</a:t>
            </a:r>
            <a:b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</a:br>
            <a:b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</a:br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 </a:t>
            </a:r>
            <a:r>
              <a:rPr lang="en-US" sz="12800" dirty="0">
                <a:solidFill>
                  <a:srgbClr val="FFFF00"/>
                </a:solidFill>
                <a:latin typeface="Star Jedi" panose="040B0000000000000000" pitchFamily="82" charset="0"/>
              </a:rPr>
              <a:t>$ </a:t>
            </a:r>
            <a:br>
              <a:rPr lang="en-US" sz="12800" dirty="0">
                <a:solidFill>
                  <a:srgbClr val="FFFF00"/>
                </a:solidFill>
                <a:latin typeface="Star Jedi" panose="040B0000000000000000" pitchFamily="82" charset="0"/>
              </a:rPr>
            </a:br>
            <a:r>
              <a:rPr lang="en-US" sz="1200" dirty="0">
                <a:solidFill>
                  <a:srgbClr val="FFFF00"/>
                </a:solidFill>
                <a:latin typeface="Star Jedi" panose="040B0000000000000000" pitchFamily="82" charset="0"/>
              </a:rPr>
              <a:t>the creator claims no copyright on the images or fonts in this PowerPoint. For educational use only.</a:t>
            </a:r>
            <a:br>
              <a:rPr lang="en-US" sz="7300" dirty="0">
                <a:solidFill>
                  <a:srgbClr val="FFFF00"/>
                </a:solidFill>
                <a:latin typeface="Star Jedi" panose="040B0000000000000000" pitchFamily="82" charset="0"/>
              </a:rPr>
            </a:br>
            <a:endParaRPr lang="en-US" dirty="0">
              <a:solidFill>
                <a:srgbClr val="FFFF00"/>
              </a:solidFill>
              <a:latin typeface="Star Jedi" panose="040B0000000000000000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223B5-E5AC-44B7-B285-270211440012}"/>
              </a:ext>
            </a:extLst>
          </p:cNvPr>
          <p:cNvSpPr/>
          <p:nvPr/>
        </p:nvSpPr>
        <p:spPr>
          <a:xfrm>
            <a:off x="3330303" y="44754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more AP Lang fun, check out these other resources from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English Department!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1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65024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 wrote this? 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do we know about them?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DON’T we know about them?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 this text have a particular meaning because of WHO wrote/said it?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A President giving a speech, a citizen sending a Tweet, a newspaper staff writing an editorial</a:t>
            </a:r>
          </a:p>
        </p:txBody>
      </p:sp>
      <p:pic>
        <p:nvPicPr>
          <p:cNvPr id="3076" name="Picture 4" descr="Image result for astronaut cat">
            <a:extLst>
              <a:ext uri="{FF2B5EF4-FFF2-40B4-BE49-F238E27FC236}">
                <a16:creationId xmlns:a16="http://schemas.microsoft.com/office/drawing/2014/main" id="{470A7344-204E-4907-92E0-E8D8BDD0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-15221"/>
            <a:ext cx="4893733" cy="68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2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6814941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the speaker hoping to accomplish by putting this out into the world?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Remember that the message itself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≠ the purpose. 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Purpose is ALWAYS in terms of audience!1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to inform, to persuade , to inspire, to convince… IN ORDER to produce a RESPONSE from the AUDIENCE!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Image result for astronaut cat">
            <a:extLst>
              <a:ext uri="{FF2B5EF4-FFF2-40B4-BE49-F238E27FC236}">
                <a16:creationId xmlns:a16="http://schemas.microsoft.com/office/drawing/2014/main" id="{39AF4876-1F4B-4CA8-9C8C-0BF44E05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98" y="0"/>
            <a:ext cx="4707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3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2201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 was the actual audience of this text? Was that the intended audience?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did the speaker assume about their audience? How does that impact what they say and how they say it?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TV viewers watching a debate, readers of a newspaper, a crowd gathered at a rally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5122" name="Picture 2" descr="Image result for astronaut cat">
            <a:extLst>
              <a:ext uri="{FF2B5EF4-FFF2-40B4-BE49-F238E27FC236}">
                <a16:creationId xmlns:a16="http://schemas.microsoft.com/office/drawing/2014/main" id="{FE847D3B-67C3-4002-A72A-901427FC3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/>
          <a:stretch/>
        </p:blipFill>
        <p:spPr bwMode="auto">
          <a:xfrm>
            <a:off x="6451600" y="0"/>
            <a:ext cx="574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9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was going on in the world when this text was produced? 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were the biggest issues on the speaker’s mind, which they might be directly or indirectly addressing? 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would this same text be received differently by a different audience in or in a different time?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MLK’s “I Have a Dream” Speech is given in the context of the Civil Rights Movement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9218" name="Picture 2" descr="Image result for cat in astronaut helmet">
            <a:extLst>
              <a:ext uri="{FF2B5EF4-FFF2-40B4-BE49-F238E27FC236}">
                <a16:creationId xmlns:a16="http://schemas.microsoft.com/office/drawing/2014/main" id="{19A1C69B-6EDB-4AAB-B77E-750AA018D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6914"/>
          <a:stretch/>
        </p:blipFill>
        <p:spPr bwMode="auto">
          <a:xfrm>
            <a:off x="6299200" y="0"/>
            <a:ext cx="589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5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0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exigence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“NOW” for the speaker? 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was the spark or catalyst that moved the speaker to act?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Note that context is “happening” all the time,  but usually an event serves as exigence. 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The #MeToo movement taking off after high profile reports of misconduct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6146" name="Picture 2" descr="Image result for astronaut cat">
            <a:extLst>
              <a:ext uri="{FF2B5EF4-FFF2-40B4-BE49-F238E27FC236}">
                <a16:creationId xmlns:a16="http://schemas.microsoft.com/office/drawing/2014/main" id="{35D5EEF8-9BBB-467C-BEB5-0B531B69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8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is a CAT-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egory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all the little moves authors make to enrich their writing. 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does the writer make each choice?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a speechwriter may begin with an </a:t>
            </a:r>
            <a:r>
              <a:rPr lang="en-US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anecdote</a:t>
            </a: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then move to </a:t>
            </a:r>
            <a:r>
              <a:rPr lang="en-US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describing a process </a:t>
            </a: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change, and end with a </a:t>
            </a:r>
            <a:r>
              <a:rPr lang="en-US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call to action.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Image result for space cat">
            <a:extLst>
              <a:ext uri="{FF2B5EF4-FFF2-40B4-BE49-F238E27FC236}">
                <a16:creationId xmlns:a16="http://schemas.microsoft.com/office/drawing/2014/main" id="{6F2AB2F6-7EEA-4222-B7F2-143C7BD56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 r="4229"/>
          <a:stretch/>
        </p:blipFill>
        <p:spPr bwMode="auto">
          <a:xfrm>
            <a:off x="6925733" y="0"/>
            <a:ext cx="5266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8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958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Appeals to ethics or credibility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Appeals to emotion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Appeals to logic or reason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Bringing up one’s expertise with the topic (credibility), telling a moving story (emotion), stating facts or statistics (logic)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Image result for astronaut cat">
            <a:extLst>
              <a:ext uri="{FF2B5EF4-FFF2-40B4-BE49-F238E27FC236}">
                <a16:creationId xmlns:a16="http://schemas.microsoft.com/office/drawing/2014/main" id="{5D9C7064-BC08-442A-92F8-7C2D5F74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6250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3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04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tar Jedi" panose="040B0000000000000000" pitchFamily="82" charset="0"/>
              </a:rPr>
              <a:t>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the speaker’s attitude at different places throughout the text? 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can you tell this is their attitude?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Where does the tone shift in the piece?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Examples: A religious eulogy may begin with a mournful tone, then move into a comforting or inspirational tone.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11266" name="Picture 2" descr="Image result for space cat">
            <a:extLst>
              <a:ext uri="{FF2B5EF4-FFF2-40B4-BE49-F238E27FC236}">
                <a16:creationId xmlns:a16="http://schemas.microsoft.com/office/drawing/2014/main" id="{A2555476-47AC-49E8-BE5F-58E42A15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-12575"/>
            <a:ext cx="4893733" cy="68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0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549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Star Jedi</vt:lpstr>
      <vt:lpstr>Cambria</vt:lpstr>
      <vt:lpstr>Calibri Light</vt:lpstr>
      <vt:lpstr>Calibri</vt:lpstr>
      <vt:lpstr>Arial</vt:lpstr>
      <vt:lpstr>Office Theme</vt:lpstr>
      <vt:lpstr>Exploring Rhetoric with</vt:lpstr>
      <vt:lpstr>Speaker</vt:lpstr>
      <vt:lpstr>Purpose</vt:lpstr>
      <vt:lpstr>Audience</vt:lpstr>
      <vt:lpstr>context</vt:lpstr>
      <vt:lpstr>exigence</vt:lpstr>
      <vt:lpstr>choices</vt:lpstr>
      <vt:lpstr>appeals</vt:lpstr>
      <vt:lpstr>tone</vt:lpstr>
      <vt:lpstr>When to use space cat?</vt:lpstr>
      <vt:lpstr>Space cat was created by heather Crivilare   $  the creator claims no copyright on the images or fonts in this PowerPoint. For educational use only.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Gerrish</dc:creator>
  <cp:lastModifiedBy>Linares-hemelberg, Maria A.</cp:lastModifiedBy>
  <cp:revision>8</cp:revision>
  <dcterms:created xsi:type="dcterms:W3CDTF">2019-07-19T23:33:10Z</dcterms:created>
  <dcterms:modified xsi:type="dcterms:W3CDTF">2020-11-13T20:06:14Z</dcterms:modified>
</cp:coreProperties>
</file>