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8" r:id="rId4"/>
  </p:sldMasterIdLst>
  <p:notesMasterIdLst>
    <p:notesMasterId r:id="rId17"/>
  </p:notesMasterIdLst>
  <p:handoutMasterIdLst>
    <p:handoutMasterId r:id="rId18"/>
  </p:handoutMasterIdLst>
  <p:sldIdLst>
    <p:sldId id="256" r:id="rId5"/>
    <p:sldId id="284" r:id="rId6"/>
    <p:sldId id="259" r:id="rId7"/>
    <p:sldId id="279" r:id="rId8"/>
    <p:sldId id="286" r:id="rId9"/>
    <p:sldId id="280" r:id="rId10"/>
    <p:sldId id="274" r:id="rId11"/>
    <p:sldId id="261" r:id="rId12"/>
    <p:sldId id="290" r:id="rId13"/>
    <p:sldId id="269" r:id="rId14"/>
    <p:sldId id="291" r:id="rId15"/>
    <p:sldId id="28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BD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329" autoAdjust="0"/>
    <p:restoredTop sz="94660"/>
  </p:normalViewPr>
  <p:slideViewPr>
    <p:cSldViewPr snapToGrid="0">
      <p:cViewPr varScale="1">
        <p:scale>
          <a:sx n="76" d="100"/>
          <a:sy n="76" d="100"/>
        </p:scale>
        <p:origin x="672" y="96"/>
      </p:cViewPr>
      <p:guideLst>
        <p:guide orient="horz" pos="2160"/>
        <p:guide pos="3840"/>
      </p:guideLst>
    </p:cSldViewPr>
  </p:slideViewPr>
  <p:notesTextViewPr>
    <p:cViewPr>
      <p:scale>
        <a:sx n="1" d="1"/>
        <a:sy n="1" d="1"/>
      </p:scale>
      <p:origin x="0" y="0"/>
    </p:cViewPr>
  </p:notesTextViewPr>
  <p:notesViewPr>
    <p:cSldViewPr snapToGrid="0">
      <p:cViewPr varScale="1">
        <p:scale>
          <a:sx n="65" d="100"/>
          <a:sy n="65" d="100"/>
        </p:scale>
        <p:origin x="278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B33BB8-6C7A-4BE0-9B55-9EAC48D52EC6}" type="datetimeFigureOut">
              <a:rPr lang="en-US"/>
              <a:t>8/23/2021</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F7AA83-DE31-4E93-AB07-EF7FB05F6670}" type="slidenum">
              <a:rPr/>
              <a:t>‹#›</a:t>
            </a:fld>
            <a:endParaRPr/>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11EF64-F73B-4314-BB6F-BC0937BBDF19}" type="datetimeFigureOut">
              <a:rPr lang="en-US"/>
              <a:t>8/23/2021</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5E2820-AFE1-45FA-949E-17BDB534E1DC}" type="slidenum">
              <a:rPr/>
              <a:t>‹#›</a:t>
            </a:fld>
            <a:endParaRPr/>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t>1</a:t>
            </a:fld>
            <a:endParaRPr lang="en-US"/>
          </a:p>
        </p:txBody>
      </p:sp>
    </p:spTree>
    <p:extLst>
      <p:ext uri="{BB962C8B-B14F-4D97-AF65-F5344CB8AC3E}">
        <p14:creationId xmlns:p14="http://schemas.microsoft.com/office/powerpoint/2010/main" val="306991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t>10</a:t>
            </a:fld>
            <a:endParaRPr lang="en-US"/>
          </a:p>
        </p:txBody>
      </p:sp>
    </p:spTree>
    <p:extLst>
      <p:ext uri="{BB962C8B-B14F-4D97-AF65-F5344CB8AC3E}">
        <p14:creationId xmlns:p14="http://schemas.microsoft.com/office/powerpoint/2010/main" val="3912149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D3B9702-7FBF-4720-8670-571C5E7EEDDE}" type="datetime1">
              <a:rPr lang="en-US" smtClean="0"/>
              <a:t>8/23/2021</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8FDBFFB2-86D9-4B8F-A59A-553A60B94BBE}" type="slidenum">
              <a:rPr lang="en-US" smtClean="0"/>
              <a:pPr/>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68985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427AEA-BBBB-4C9B-AB23-214EAA8AB789}" type="datetime1">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2279672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91CA30-F5CD-4CA0-B16A-349C6F830700}" type="datetime1">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241942794"/>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3AF48E-ABA0-4B58-B562-D1D7408067C4}" type="datetime1">
              <a:rPr lang="en-US" smtClean="0"/>
              <a:t>8/23/2021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1994940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B2A5034C-8BD9-4B0C-893B-33834FAB227F}" type="datetime1">
              <a:rPr lang="en-US" smtClean="0"/>
              <a:t>8/23/2021</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8FDBFFB2-86D9-4B8F-A59A-553A60B94BBE}"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39858425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D787AA-CBCD-47F9-A04C-7106C508CDE4}" type="datetime1">
              <a:rPr lang="en-US" smtClean="0"/>
              <a:t>8/23/2021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281162088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1CC9DD-75F5-4611-BA0B-CFB1A226639C}" type="datetime1">
              <a:rPr lang="en-US" smtClean="0"/>
              <a:t>8/23/2021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1485577219"/>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980F1F9-2D3D-4243-878F-D000C3F2A1C4}" type="datetime1">
              <a:rPr lang="en-US" smtClean="0"/>
              <a:t>8/23/2021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2131054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BCBE8-1824-4658-A8BB-BECFAEB7E35A}" type="datetime1">
              <a:rPr lang="en-US" smtClean="0"/>
              <a:t>8/23/2021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3423614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5085CD17-C377-4DE5-9FCA-CC7471605C58}" type="datetime1">
              <a:rPr lang="en-US" smtClean="0"/>
              <a:t>8/23/2021</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8FDBFFB2-86D9-4B8F-A59A-553A60B94BBE}"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43289162"/>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A9BE9F02-BE96-4BAE-86A5-1FA60D24CAE2}" type="datetime1">
              <a:rPr lang="en-US" smtClean="0"/>
              <a:t>8/23/2021</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8FDBFFB2-86D9-4B8F-A59A-553A60B94BBE}" type="slidenum">
              <a:rPr lang="en-US" smtClean="0"/>
              <a:t>‹#›</a:t>
            </a:fld>
            <a:endParaRPr lang="en-US"/>
          </a:p>
        </p:txBody>
      </p:sp>
    </p:spTree>
    <p:extLst>
      <p:ext uri="{BB962C8B-B14F-4D97-AF65-F5344CB8AC3E}">
        <p14:creationId xmlns:p14="http://schemas.microsoft.com/office/powerpoint/2010/main" val="4121048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D3B9702-7FBF-4720-8670-571C5E7EEDDE}" type="datetime1">
              <a:rPr lang="en-US" smtClean="0"/>
              <a:t>8/23/2021</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8FDBFFB2-86D9-4B8F-A59A-553A60B94BBE}" type="slidenum">
              <a:rPr lang="en-US" smtClean="0"/>
              <a:pPr/>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8931601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forms.office.com/Pages/ResponsePage.aspx?id=j_Z4Rc2G-UqzF5Pjgmyg9Ychde4o0_5IhKVtlifzndpUNDkxMjFMUEVPWkNINExaSFI1VTkyTzBCOS4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forms.office.com/Pages/ResponsePage.aspx?id=j_Z4Rc2G-UqzF5Pjgmyg9Ychde4o0_5IhKVtlifzndpUOTBTMkE2T1JVMzlFSjBBMlQyRDY3T0QxWC4u"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englishwithhemi.weebly.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471614" y="460835"/>
            <a:ext cx="5290249" cy="3578902"/>
          </a:xfrm>
          <a:prstGeom prst="rect">
            <a:avLst/>
          </a:prstGeom>
          <a:noFill/>
        </p:spPr>
        <p:txBody>
          <a:bodyPr wrap="square" lIns="91440" tIns="45720" rIns="91440" bIns="45720">
            <a:prstTxWarp prst="textArchUp">
              <a:avLst/>
            </a:prstTxWarp>
            <a:spAutoFit/>
          </a:bodyPr>
          <a:lstStyle/>
          <a:p>
            <a:pPr algn="ctr"/>
            <a:r>
              <a:rPr lang="en-US" sz="115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Mrs. Hemelberg</a:t>
            </a:r>
          </a:p>
        </p:txBody>
      </p:sp>
      <p:sp>
        <p:nvSpPr>
          <p:cNvPr id="10" name="Rectangle 9"/>
          <p:cNvSpPr/>
          <p:nvPr/>
        </p:nvSpPr>
        <p:spPr>
          <a:xfrm>
            <a:off x="3567147" y="2656882"/>
            <a:ext cx="5290249" cy="3578902"/>
          </a:xfrm>
          <a:prstGeom prst="rect">
            <a:avLst/>
          </a:prstGeom>
          <a:noFill/>
        </p:spPr>
        <p:txBody>
          <a:bodyPr wrap="square" lIns="91440" tIns="45720" rIns="91440" bIns="45720">
            <a:prstTxWarp prst="textArchDown">
              <a:avLst/>
            </a:prstTxWarp>
            <a:spAutoFit/>
          </a:bodyPr>
          <a:lstStyle/>
          <a:p>
            <a:pPr algn="ctr"/>
            <a:r>
              <a:rPr lang="en-US"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2021-2022</a:t>
            </a:r>
          </a:p>
          <a:p>
            <a:pPr algn="ctr"/>
            <a:r>
              <a:rPr lang="en-US" sz="2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RM 226</a:t>
            </a:r>
            <a:endParaRPr lang="en-US" sz="2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pic>
        <p:nvPicPr>
          <p:cNvPr id="2" name="Picture 2" descr="Bitmoji Image">
            <a:extLst>
              <a:ext uri="{FF2B5EF4-FFF2-40B4-BE49-F238E27FC236}">
                <a16:creationId xmlns:a16="http://schemas.microsoft.com/office/drawing/2014/main" id="{193C3D58-A4CB-4AE5-8C2E-B5F69736CD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00525" y="880382"/>
            <a:ext cx="3996418" cy="39964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84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65760" lvl="1" indent="0">
              <a:buNone/>
            </a:pPr>
            <a:r>
              <a:rPr lang="en-US" dirty="0"/>
              <a:t>Copy this link to fill out form or find it on TEAMS</a:t>
            </a:r>
          </a:p>
          <a:p>
            <a:pPr marL="365760" lvl="1" indent="0">
              <a:buNone/>
            </a:pPr>
            <a:r>
              <a:rPr lang="en-US" dirty="0">
                <a:hlinkClick r:id="rId3"/>
              </a:rPr>
              <a:t>https://forms.office.com/Pages/ResponsePage.aspx?id=j_Z4Rc2G-UqzF5Pjgmyg9Ychde4o0_5IhKVtlifzndpUNDkxMjFMUEVPWkNINExaSFI1VTkyTzBCOS4u</a:t>
            </a:r>
            <a:r>
              <a:rPr lang="en-US" dirty="0"/>
              <a:t> </a:t>
            </a:r>
          </a:p>
          <a:p>
            <a:pPr marL="365760" lvl="1" indent="0">
              <a:buNone/>
            </a:pPr>
            <a:endParaRPr lang="en-US" dirty="0"/>
          </a:p>
          <a:p>
            <a:pPr lvl="1"/>
            <a:r>
              <a:rPr lang="en-US" dirty="0">
                <a:hlinkClick r:id="rId4"/>
              </a:rPr>
              <a:t>https://forms.office.com/Pages/ResponsePage.aspx?id=j_Z4Rc2G-UqzF5Pjgmyg9Ychde4o0_5IhKVtlifzndpUOTBTMkE2T1JVMzlFSjBBMlQyRDY3T0QxWC4u</a:t>
            </a:r>
            <a:r>
              <a:rPr lang="en-US" dirty="0"/>
              <a:t> (Lit and Arts)</a:t>
            </a:r>
          </a:p>
        </p:txBody>
      </p:sp>
      <p:sp>
        <p:nvSpPr>
          <p:cNvPr id="5" name="Rectangle 4"/>
          <p:cNvSpPr/>
          <p:nvPr/>
        </p:nvSpPr>
        <p:spPr>
          <a:xfrm>
            <a:off x="1820235" y="503894"/>
            <a:ext cx="5099180" cy="861774"/>
          </a:xfrm>
          <a:prstGeom prst="rect">
            <a:avLst/>
          </a:prstGeom>
          <a:noFill/>
        </p:spPr>
        <p:txBody>
          <a:bodyPr wrap="square" lIns="91440" tIns="45720" rIns="91440" bIns="45720">
            <a:spAutoFit/>
          </a:bodyPr>
          <a:lstStyle/>
          <a:p>
            <a:r>
              <a:rPr lang="en-US" sz="5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SURVEY</a:t>
            </a:r>
            <a:endParaRPr lang="en-US" sz="5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3866169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4A2855-E236-4D4C-9B86-4A62CFF9F760}"/>
              </a:ext>
            </a:extLst>
          </p:cNvPr>
          <p:cNvSpPr>
            <a:spLocks noGrp="1"/>
          </p:cNvSpPr>
          <p:nvPr>
            <p:ph idx="1"/>
          </p:nvPr>
        </p:nvSpPr>
        <p:spPr/>
        <p:txBody>
          <a:bodyPr/>
          <a:lstStyle/>
          <a:p>
            <a:r>
              <a:rPr lang="en-US" dirty="0"/>
              <a:t>You are going to be randomly assigned to a group.  When you get together– your job is to find out something all of you have in common that is not: 	</a:t>
            </a:r>
          </a:p>
          <a:p>
            <a:pPr lvl="1"/>
            <a:r>
              <a:rPr lang="en-US" dirty="0"/>
              <a:t>We are all in 11th grade</a:t>
            </a:r>
          </a:p>
          <a:p>
            <a:pPr lvl="1"/>
            <a:r>
              <a:rPr lang="en-US" dirty="0"/>
              <a:t>We are all in X academy </a:t>
            </a:r>
          </a:p>
          <a:p>
            <a:pPr lvl="1"/>
            <a:r>
              <a:rPr lang="en-US" dirty="0"/>
              <a:t>We are all  X age</a:t>
            </a:r>
          </a:p>
          <a:p>
            <a:pPr lvl="1"/>
            <a:endParaRPr lang="en-US" dirty="0"/>
          </a:p>
          <a:p>
            <a:r>
              <a:rPr lang="en-US" dirty="0"/>
              <a:t>Try to find </a:t>
            </a:r>
            <a:r>
              <a:rPr lang="en-US" b="1" dirty="0"/>
              <a:t>something creative and unusual </a:t>
            </a:r>
            <a:r>
              <a:rPr lang="en-US" dirty="0"/>
              <a:t>(and rated G!)</a:t>
            </a:r>
          </a:p>
        </p:txBody>
      </p:sp>
      <p:sp>
        <p:nvSpPr>
          <p:cNvPr id="4" name="Rectangle 3"/>
          <p:cNvSpPr/>
          <p:nvPr/>
        </p:nvSpPr>
        <p:spPr>
          <a:xfrm>
            <a:off x="1460024" y="316708"/>
            <a:ext cx="9512776" cy="861774"/>
          </a:xfrm>
          <a:prstGeom prst="rect">
            <a:avLst/>
          </a:prstGeom>
          <a:noFill/>
        </p:spPr>
        <p:txBody>
          <a:bodyPr wrap="square" lIns="91440" tIns="45720" rIns="91440" bIns="45720">
            <a:spAutoFit/>
          </a:bodyPr>
          <a:lstStyle/>
          <a:p>
            <a:r>
              <a:rPr lang="en-US" sz="5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BREAKOUT  SESSION </a:t>
            </a:r>
            <a:endParaRPr lang="en-US" sz="5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pic>
        <p:nvPicPr>
          <p:cNvPr id="4098" name="Picture 2" descr="Bitmoji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85446" y="4920019"/>
            <a:ext cx="1644554" cy="16445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68056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4A2855-E236-4D4C-9B86-4A62CFF9F760}"/>
              </a:ext>
            </a:extLst>
          </p:cNvPr>
          <p:cNvSpPr>
            <a:spLocks noGrp="1"/>
          </p:cNvSpPr>
          <p:nvPr>
            <p:ph idx="1"/>
          </p:nvPr>
        </p:nvSpPr>
        <p:spPr/>
        <p:txBody>
          <a:bodyPr/>
          <a:lstStyle/>
          <a:p>
            <a:r>
              <a:rPr lang="en-US" dirty="0"/>
              <a:t>Now…Scan the room and find 5 things/details/objects that say something about me</a:t>
            </a:r>
          </a:p>
          <a:p>
            <a:r>
              <a:rPr lang="en-US" dirty="0"/>
              <a:t>Next to each object- write what you infer about me from that detail/object</a:t>
            </a:r>
          </a:p>
          <a:p>
            <a:pPr lvl="1"/>
            <a:r>
              <a:rPr lang="en-US" dirty="0"/>
              <a:t>Ex: coffee pot – Mrs. H is probably one of those people that get a headache unless they have their daily dose of coffee. </a:t>
            </a:r>
          </a:p>
          <a:p>
            <a:r>
              <a:rPr lang="en-US" dirty="0"/>
              <a:t>Try to find </a:t>
            </a:r>
            <a:r>
              <a:rPr lang="en-US" b="1" dirty="0"/>
              <a:t>something creative and unusual </a:t>
            </a:r>
            <a:r>
              <a:rPr lang="en-US" dirty="0"/>
              <a:t>(and rated G!)</a:t>
            </a:r>
          </a:p>
        </p:txBody>
      </p:sp>
      <p:sp>
        <p:nvSpPr>
          <p:cNvPr id="4" name="Rectangle 3"/>
          <p:cNvSpPr/>
          <p:nvPr/>
        </p:nvSpPr>
        <p:spPr>
          <a:xfrm>
            <a:off x="1460024" y="316708"/>
            <a:ext cx="9512776" cy="861774"/>
          </a:xfrm>
          <a:prstGeom prst="rect">
            <a:avLst/>
          </a:prstGeom>
          <a:noFill/>
        </p:spPr>
        <p:txBody>
          <a:bodyPr wrap="square" lIns="91440" tIns="45720" rIns="91440" bIns="45720">
            <a:spAutoFit/>
          </a:bodyPr>
          <a:lstStyle/>
          <a:p>
            <a:r>
              <a:rPr lang="en-US" sz="5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BREAKOUT  SESSION </a:t>
            </a:r>
            <a:endParaRPr lang="en-US" sz="5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pic>
        <p:nvPicPr>
          <p:cNvPr id="4098" name="Picture 2" descr="Bitmoji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85446" y="4920019"/>
            <a:ext cx="1644554" cy="16445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8211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F67EF9-F60D-BC4A-B9ED-026CF4D097C1}"/>
              </a:ext>
            </a:extLst>
          </p:cNvPr>
          <p:cNvSpPr>
            <a:spLocks noGrp="1"/>
          </p:cNvSpPr>
          <p:nvPr>
            <p:ph idx="1"/>
          </p:nvPr>
        </p:nvSpPr>
        <p:spPr/>
        <p:txBody>
          <a:bodyPr/>
          <a:lstStyle/>
          <a:p>
            <a:r>
              <a:rPr lang="en-US" dirty="0"/>
              <a:t>Please say your name for me as you would like me to pronounce it.</a:t>
            </a:r>
          </a:p>
          <a:p>
            <a:r>
              <a:rPr lang="en-US" dirty="0"/>
              <a:t>Tell us who was your English teacher last year </a:t>
            </a:r>
          </a:p>
          <a:p>
            <a:r>
              <a:rPr lang="en-US" dirty="0"/>
              <a:t>One lesson you remember from last school year (does not have to be English related or academic in nature)</a:t>
            </a:r>
          </a:p>
          <a:p>
            <a:r>
              <a:rPr lang="en-US" dirty="0"/>
              <a:t>How long have you been at Coral Reef</a:t>
            </a:r>
          </a:p>
          <a:p>
            <a:r>
              <a:rPr lang="en-US" dirty="0"/>
              <a:t>What academy are you a part of</a:t>
            </a:r>
          </a:p>
          <a:p>
            <a:r>
              <a:rPr lang="en-US" dirty="0"/>
              <a:t>Were you MSO last year?</a:t>
            </a:r>
          </a:p>
        </p:txBody>
      </p:sp>
      <p:sp>
        <p:nvSpPr>
          <p:cNvPr id="4" name="Rectangle 3"/>
          <p:cNvSpPr/>
          <p:nvPr/>
        </p:nvSpPr>
        <p:spPr>
          <a:xfrm>
            <a:off x="1820235" y="503894"/>
            <a:ext cx="5099180" cy="861774"/>
          </a:xfrm>
          <a:prstGeom prst="rect">
            <a:avLst/>
          </a:prstGeom>
          <a:noFill/>
        </p:spPr>
        <p:txBody>
          <a:bodyPr wrap="square" lIns="91440" tIns="45720" rIns="91440" bIns="45720">
            <a:spAutoFit/>
          </a:bodyPr>
          <a:lstStyle/>
          <a:p>
            <a:r>
              <a:rPr lang="en-US" sz="5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ATTENDANCE</a:t>
            </a:r>
            <a:endParaRPr lang="en-US" sz="5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82208" y="4294567"/>
            <a:ext cx="2486878" cy="2486878"/>
          </a:xfrm>
          <a:prstGeom prst="rect">
            <a:avLst/>
          </a:prstGeom>
        </p:spPr>
      </p:pic>
    </p:spTree>
    <p:extLst>
      <p:ext uri="{BB962C8B-B14F-4D97-AF65-F5344CB8AC3E}">
        <p14:creationId xmlns:p14="http://schemas.microsoft.com/office/powerpoint/2010/main" val="23598910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9700" y="1810432"/>
            <a:ext cx="9372600" cy="4114800"/>
          </a:xfrm>
        </p:spPr>
        <p:txBody>
          <a:bodyPr>
            <a:normAutofit/>
          </a:bodyPr>
          <a:lstStyle/>
          <a:p>
            <a:pPr marL="45720" indent="0">
              <a:buNone/>
            </a:pPr>
            <a:endParaRPr lang="en-US" dirty="0"/>
          </a:p>
        </p:txBody>
      </p:sp>
      <p:graphicFrame>
        <p:nvGraphicFramePr>
          <p:cNvPr id="5" name="Table 5">
            <a:extLst>
              <a:ext uri="{FF2B5EF4-FFF2-40B4-BE49-F238E27FC236}">
                <a16:creationId xmlns:a16="http://schemas.microsoft.com/office/drawing/2014/main" id="{5510A499-9876-6C41-9291-389DC5067F0D}"/>
              </a:ext>
            </a:extLst>
          </p:cNvPr>
          <p:cNvGraphicFramePr>
            <a:graphicFrameLocks noGrp="1"/>
          </p:cNvGraphicFramePr>
          <p:nvPr>
            <p:extLst>
              <p:ext uri="{D42A27DB-BD31-4B8C-83A1-F6EECF244321}">
                <p14:modId xmlns:p14="http://schemas.microsoft.com/office/powerpoint/2010/main" val="2940484186"/>
              </p:ext>
            </p:extLst>
          </p:nvPr>
        </p:nvGraphicFramePr>
        <p:xfrm>
          <a:off x="1409700" y="1364777"/>
          <a:ext cx="9631339" cy="4866189"/>
        </p:xfrm>
        <a:graphic>
          <a:graphicData uri="http://schemas.openxmlformats.org/drawingml/2006/table">
            <a:tbl>
              <a:tblPr firstRow="1" bandRow="1">
                <a:tableStyleId>{B301B821-A1FF-4177-AEE7-76D212191A09}</a:tableStyleId>
              </a:tblPr>
              <a:tblGrid>
                <a:gridCol w="1773160">
                  <a:extLst>
                    <a:ext uri="{9D8B030D-6E8A-4147-A177-3AD203B41FA5}">
                      <a16:colId xmlns:a16="http://schemas.microsoft.com/office/drawing/2014/main" val="84200305"/>
                    </a:ext>
                  </a:extLst>
                </a:gridCol>
                <a:gridCol w="7858179">
                  <a:extLst>
                    <a:ext uri="{9D8B030D-6E8A-4147-A177-3AD203B41FA5}">
                      <a16:colId xmlns:a16="http://schemas.microsoft.com/office/drawing/2014/main" val="2438801050"/>
                    </a:ext>
                  </a:extLst>
                </a:gridCol>
              </a:tblGrid>
              <a:tr h="463677">
                <a:tc>
                  <a:txBody>
                    <a:bodyPr/>
                    <a:lstStyle/>
                    <a:p>
                      <a:r>
                        <a:rPr lang="en-US" dirty="0"/>
                        <a:t>Category</a:t>
                      </a:r>
                    </a:p>
                  </a:txBody>
                  <a:tcPr/>
                </a:tc>
                <a:tc>
                  <a:txBody>
                    <a:bodyPr/>
                    <a:lstStyle/>
                    <a:p>
                      <a:pPr algn="ctr"/>
                      <a:r>
                        <a:rPr lang="en-US" dirty="0"/>
                        <a:t>In Class</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7427757"/>
                  </a:ext>
                </a:extLst>
              </a:tr>
              <a:tr h="470117">
                <a:tc>
                  <a:txBody>
                    <a:bodyPr/>
                    <a:lstStyle/>
                    <a:p>
                      <a:r>
                        <a:rPr lang="en-US" b="1" dirty="0"/>
                        <a:t>Be on time</a:t>
                      </a:r>
                    </a:p>
                  </a:txBody>
                  <a:tcP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Be in your seat when the bell rings.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28364668"/>
                  </a:ext>
                </a:extLst>
              </a:tr>
              <a:tr h="55381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effectLst>
                            <a:glow rad="101600">
                              <a:schemeClr val="accent1">
                                <a:satMod val="175000"/>
                                <a:alpha val="40000"/>
                              </a:schemeClr>
                            </a:glow>
                          </a:effectLst>
                        </a:rPr>
                        <a:t>Be respectful </a:t>
                      </a:r>
                    </a:p>
                    <a:p>
                      <a:endParaRPr lang="en-US" dirty="0"/>
                    </a:p>
                  </a:txBody>
                  <a:tcPr>
                    <a:lnR w="12700" cap="flat" cmpd="sng" algn="ctr">
                      <a:solidFill>
                        <a:schemeClr val="tx1"/>
                      </a:solidFill>
                      <a:prstDash val="solid"/>
                      <a:round/>
                      <a:headEnd type="none" w="med" len="med"/>
                      <a:tailEnd type="none" w="med" len="med"/>
                    </a:lnR>
                  </a:tcPr>
                </a:tc>
                <a:tc>
                  <a:txBody>
                    <a:bodyPr/>
                    <a:lstStyle/>
                    <a:p>
                      <a:pPr algn="ctr"/>
                      <a:r>
                        <a:rPr lang="en-US" sz="1800" dirty="0"/>
                        <a:t>With your </a:t>
                      </a:r>
                      <a:r>
                        <a:rPr lang="en-US" sz="1800" b="1" dirty="0"/>
                        <a:t>words </a:t>
                      </a:r>
                      <a:r>
                        <a:rPr lang="en-US" sz="1800" dirty="0"/>
                        <a:t>and </a:t>
                      </a:r>
                      <a:r>
                        <a:rPr lang="en-US" sz="1800" b="1" dirty="0"/>
                        <a:t>actions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090181759"/>
                  </a:ext>
                </a:extLst>
              </a:tr>
              <a:tr h="579595">
                <a:tc>
                  <a:txBody>
                    <a:bodyPr/>
                    <a:lstStyle/>
                    <a:p>
                      <a:r>
                        <a:rPr lang="en-US" b="1" dirty="0"/>
                        <a:t>Be aware</a:t>
                      </a:r>
                      <a:endParaRPr lang="en-US" dirty="0"/>
                    </a:p>
                  </a:txBody>
                  <a:tcPr>
                    <a:lnR w="12700" cap="flat" cmpd="sng" algn="ctr">
                      <a:solidFill>
                        <a:schemeClr val="tx1"/>
                      </a:solidFill>
                      <a:prstDash val="solid"/>
                      <a:round/>
                      <a:headEnd type="none" w="med" len="med"/>
                      <a:tailEnd type="none" w="med" len="med"/>
                    </a:lnR>
                  </a:tcPr>
                </a:tc>
                <a:tc>
                  <a:txBody>
                    <a:bodyPr/>
                    <a:lstStyle/>
                    <a:p>
                      <a:r>
                        <a:rPr lang="en-US" sz="1600" b="0" dirty="0"/>
                        <a:t>It is your responsibility to know what is due and when.  Information will be posted Teams Schoology and the </a:t>
                      </a:r>
                      <a:r>
                        <a:rPr lang="en-US" sz="1600" b="0" baseline="0" dirty="0"/>
                        <a:t>class website </a:t>
                      </a:r>
                      <a:r>
                        <a:rPr lang="en-US" sz="1600" b="0" baseline="0" dirty="0">
                          <a:hlinkClick r:id="rId2"/>
                        </a:rPr>
                        <a:t>www.englishwithhemi.weebly.com</a:t>
                      </a:r>
                      <a:r>
                        <a:rPr lang="en-US" sz="1600" b="0" baseline="0" dirty="0"/>
                        <a:t> </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80920473"/>
                  </a:ext>
                </a:extLst>
              </a:tr>
              <a:tr h="1044488">
                <a:tc>
                  <a:txBody>
                    <a:bodyPr/>
                    <a:lstStyle/>
                    <a:p>
                      <a:r>
                        <a:rPr lang="en-US" b="1" dirty="0"/>
                        <a:t>Be prompt</a:t>
                      </a:r>
                      <a:endParaRPr lang="en-US" dirty="0"/>
                    </a:p>
                  </a:txBody>
                  <a:tcP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Work is due on posted due date.  Each excused absence allows you one day extra to turn in your work.  However, do whatever is possible to get work in on time even in the event of an absence.  If you or your family is undergoing hardship, please communicate with me as soon as you can so we can work out a plan.</a:t>
                      </a:r>
                    </a:p>
                    <a:p>
                      <a:endParaRPr lang="en-US" sz="1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44185044"/>
                  </a:ext>
                </a:extLst>
              </a:tr>
              <a:tr h="563508">
                <a:tc>
                  <a:txBody>
                    <a:bodyPr/>
                    <a:lstStyle/>
                    <a:p>
                      <a:r>
                        <a:rPr lang="en-US" b="1" dirty="0">
                          <a:effectLst>
                            <a:glow rad="63500">
                              <a:schemeClr val="accent1">
                                <a:satMod val="175000"/>
                                <a:alpha val="40000"/>
                              </a:schemeClr>
                            </a:glow>
                          </a:effectLst>
                        </a:rPr>
                        <a:t>Be present</a:t>
                      </a:r>
                      <a:endParaRPr lang="en-US" dirty="0">
                        <a:effectLst>
                          <a:glow rad="63500">
                            <a:schemeClr val="accent1">
                              <a:satMod val="175000"/>
                              <a:alpha val="40000"/>
                            </a:schemeClr>
                          </a:glow>
                        </a:effectLst>
                      </a:endParaRPr>
                    </a:p>
                  </a:txBody>
                  <a:tcPr>
                    <a:lnR w="12700" cap="flat" cmpd="sng" algn="ctr">
                      <a:solidFill>
                        <a:schemeClr val="tx1"/>
                      </a:solidFill>
                      <a:prstDash val="solid"/>
                      <a:round/>
                      <a:headEnd type="none" w="med" len="med"/>
                      <a:tailEnd type="none" w="med" len="med"/>
                    </a:lnR>
                  </a:tcPr>
                </a:tc>
                <a:tc>
                  <a:txBody>
                    <a:bodyPr/>
                    <a:lstStyle/>
                    <a:p>
                      <a:r>
                        <a:rPr lang="en-US" sz="1600" b="1" i="1" dirty="0"/>
                        <a:t>Do not use your devices to</a:t>
                      </a:r>
                      <a:r>
                        <a:rPr lang="en-US" sz="1600" b="1" i="1" baseline="0" dirty="0"/>
                        <a:t> </a:t>
                      </a:r>
                      <a:r>
                        <a:rPr lang="en-US" sz="1600" b="1" i="1" dirty="0"/>
                        <a:t>do non-class related activities.  Sit in your desk and be attentive. No phones in class unless directed. Come</a:t>
                      </a:r>
                      <a:r>
                        <a:rPr lang="en-US" sz="1600" b="1" i="1" baseline="0" dirty="0"/>
                        <a:t> in uniform and ready to learn.</a:t>
                      </a:r>
                      <a:endParaRPr lang="en-US" sz="1600" b="1" i="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62924206"/>
                  </a:ext>
                </a:extLst>
              </a:tr>
              <a:tr h="811433">
                <a:tc>
                  <a:txBody>
                    <a:bodyPr/>
                    <a:lstStyle/>
                    <a:p>
                      <a:r>
                        <a:rPr lang="en-US" b="1" dirty="0"/>
                        <a:t>Be ethical</a:t>
                      </a:r>
                      <a:endParaRPr lang="en-US" dirty="0"/>
                    </a:p>
                  </a:txBody>
                  <a:tcP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t>DO YOUR OWN WORK.   </a:t>
                      </a:r>
                      <a:r>
                        <a:rPr lang="en-US" sz="1600" dirty="0"/>
                        <a:t>Plagiarism of any form (work duplicated from the internet or another student or a dead author) will result in a referral to an administrator.  </a:t>
                      </a:r>
                    </a:p>
                    <a:p>
                      <a:endParaRPr lang="en-US" sz="15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6573259"/>
                  </a:ext>
                </a:extLst>
              </a:tr>
            </a:tbl>
          </a:graphicData>
        </a:graphic>
      </p:graphicFrame>
      <p:sp>
        <p:nvSpPr>
          <p:cNvPr id="6" name="Rectangle 5"/>
          <p:cNvSpPr/>
          <p:nvPr/>
        </p:nvSpPr>
        <p:spPr>
          <a:xfrm>
            <a:off x="1313712" y="306715"/>
            <a:ext cx="9877451" cy="861774"/>
          </a:xfrm>
          <a:prstGeom prst="rect">
            <a:avLst/>
          </a:prstGeom>
          <a:noFill/>
        </p:spPr>
        <p:txBody>
          <a:bodyPr wrap="square" lIns="91440" tIns="45720" rIns="91440" bIns="45720">
            <a:spAutoFit/>
          </a:bodyPr>
          <a:lstStyle/>
          <a:p>
            <a:r>
              <a:rPr lang="en-US" sz="5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Classroom Expectations</a:t>
            </a:r>
            <a:endParaRPr lang="en-US" sz="5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1962506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142495" y="1740090"/>
            <a:ext cx="10580931" cy="4387754"/>
          </a:xfrm>
        </p:spPr>
        <p:txBody>
          <a:bodyPr>
            <a:normAutofit/>
          </a:bodyPr>
          <a:lstStyle/>
          <a:p>
            <a:pPr lvl="0"/>
            <a:r>
              <a:rPr lang="en-US" dirty="0"/>
              <a:t>You will want to create a notebook, either on paper or virtually (Class Notebook).  The sections are: </a:t>
            </a:r>
          </a:p>
          <a:p>
            <a:pPr lvl="1"/>
            <a:r>
              <a:rPr lang="en-US" dirty="0"/>
              <a:t>Mental Drills </a:t>
            </a:r>
          </a:p>
          <a:p>
            <a:pPr lvl="1"/>
            <a:r>
              <a:rPr lang="en-US" dirty="0"/>
              <a:t>WOWs</a:t>
            </a:r>
          </a:p>
          <a:p>
            <a:pPr lvl="1"/>
            <a:r>
              <a:rPr lang="en-US" dirty="0"/>
              <a:t>Handouts</a:t>
            </a:r>
          </a:p>
          <a:p>
            <a:pPr lvl="1"/>
            <a:r>
              <a:rPr lang="en-US" dirty="0"/>
              <a:t>Notes</a:t>
            </a:r>
          </a:p>
          <a:p>
            <a:pPr lvl="0"/>
            <a:r>
              <a:rPr lang="en-US" dirty="0"/>
              <a:t>You may write in pen or pencil but make sure you have one!  You will be writing every day and taking pictures to upload if you do so on paper .  Many assignments can be typed.</a:t>
            </a:r>
          </a:p>
          <a:p>
            <a:pPr lvl="0"/>
            <a:r>
              <a:rPr lang="en-US" dirty="0">
                <a:highlight>
                  <a:srgbClr val="8DBDBF"/>
                </a:highlight>
              </a:rPr>
              <a:t>You will need at least one different colored pen or pencil daily. </a:t>
            </a:r>
            <a:r>
              <a:rPr lang="en-US" dirty="0"/>
              <a:t>I strongly suggest you have color pencils </a:t>
            </a:r>
          </a:p>
          <a:p>
            <a:pPr lvl="0"/>
            <a:r>
              <a:rPr lang="en-US" dirty="0"/>
              <a:t>You will need at least </a:t>
            </a:r>
            <a:r>
              <a:rPr lang="en-US" b="1" dirty="0">
                <a:highlight>
                  <a:srgbClr val="FFFF00"/>
                </a:highlight>
              </a:rPr>
              <a:t>four </a:t>
            </a:r>
            <a:r>
              <a:rPr lang="en-US" b="1" dirty="0">
                <a:highlight>
                  <a:srgbClr val="00FF00"/>
                </a:highlight>
              </a:rPr>
              <a:t>colors </a:t>
            </a:r>
            <a:r>
              <a:rPr lang="en-US" b="1" dirty="0">
                <a:highlight>
                  <a:srgbClr val="FF00FF"/>
                </a:highlight>
              </a:rPr>
              <a:t>of </a:t>
            </a:r>
            <a:r>
              <a:rPr lang="en-US" b="1" dirty="0">
                <a:highlight>
                  <a:srgbClr val="00FFFF"/>
                </a:highlight>
              </a:rPr>
              <a:t>highlighters.</a:t>
            </a:r>
            <a:endParaRPr lang="en-US" dirty="0">
              <a:highlight>
                <a:srgbClr val="00FFFF"/>
              </a:highlight>
            </a:endParaRPr>
          </a:p>
          <a:p>
            <a:endParaRPr lang="en-US" dirty="0"/>
          </a:p>
        </p:txBody>
      </p:sp>
      <p:sp>
        <p:nvSpPr>
          <p:cNvPr id="5" name="Rectangle 4"/>
          <p:cNvSpPr/>
          <p:nvPr/>
        </p:nvSpPr>
        <p:spPr>
          <a:xfrm>
            <a:off x="1656462" y="364177"/>
            <a:ext cx="6559490" cy="861774"/>
          </a:xfrm>
          <a:prstGeom prst="rect">
            <a:avLst/>
          </a:prstGeom>
          <a:noFill/>
        </p:spPr>
        <p:txBody>
          <a:bodyPr wrap="square" lIns="91440" tIns="45720" rIns="91440" bIns="45720">
            <a:spAutoFit/>
          </a:bodyPr>
          <a:lstStyle/>
          <a:p>
            <a:r>
              <a:rPr lang="en-US" sz="5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SCHOOL SUPPLIES</a:t>
            </a:r>
            <a:endParaRPr lang="en-US" sz="5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1941460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D6E1EFD-AA39-41D4-A936-945D65E084DF}"/>
              </a:ext>
            </a:extLst>
          </p:cNvPr>
          <p:cNvSpPr>
            <a:spLocks noGrp="1"/>
          </p:cNvSpPr>
          <p:nvPr>
            <p:ph idx="1"/>
          </p:nvPr>
        </p:nvSpPr>
        <p:spPr>
          <a:xfrm>
            <a:off x="1356212" y="1903863"/>
            <a:ext cx="10178322" cy="4351793"/>
          </a:xfrm>
        </p:spPr>
        <p:txBody>
          <a:bodyPr>
            <a:normAutofit/>
          </a:bodyPr>
          <a:lstStyle/>
          <a:p>
            <a:r>
              <a:rPr lang="en-US" dirty="0"/>
              <a:t>We will be using Teams/Schoology as our main platforms </a:t>
            </a:r>
          </a:p>
          <a:p>
            <a:pPr lvl="1"/>
            <a:r>
              <a:rPr lang="en-US" dirty="0"/>
              <a:t>Teams or Schoology is where you will see your assignments, download materials and turn in your work. </a:t>
            </a:r>
          </a:p>
          <a:p>
            <a:pPr lvl="1"/>
            <a:r>
              <a:rPr lang="en-US" dirty="0"/>
              <a:t>The class website will also be the place you will get documents from. </a:t>
            </a:r>
          </a:p>
          <a:p>
            <a:pPr lvl="1"/>
            <a:r>
              <a:rPr lang="en-US" dirty="0"/>
              <a:t>Your grades will show up in your Gradebook like always.</a:t>
            </a:r>
          </a:p>
          <a:p>
            <a:r>
              <a:rPr lang="en-US" dirty="0"/>
              <a:t>Sometimes I will send you to other websites like </a:t>
            </a:r>
            <a:r>
              <a:rPr lang="en-US" dirty="0" err="1"/>
              <a:t>Flipgrid</a:t>
            </a:r>
            <a:r>
              <a:rPr lang="en-US" dirty="0"/>
              <a:t> to do an assignment.</a:t>
            </a:r>
          </a:p>
          <a:p>
            <a:r>
              <a:rPr lang="en-US" dirty="0"/>
              <a:t>Work will sometimes be done together and sometimes on your own </a:t>
            </a:r>
          </a:p>
          <a:p>
            <a:r>
              <a:rPr lang="en-US" dirty="0"/>
              <a:t>Your work can be typed or written and uploaded as a picture.</a:t>
            </a:r>
          </a:p>
          <a:p>
            <a:r>
              <a:rPr lang="en-US" dirty="0"/>
              <a:t>If you don’t know what to do, ask a classmate first, then ask me.  </a:t>
            </a:r>
          </a:p>
          <a:p>
            <a:r>
              <a:rPr lang="en-US" dirty="0"/>
              <a:t>It will get easier as we get used to it!</a:t>
            </a:r>
          </a:p>
          <a:p>
            <a:pPr marL="45720" indent="0">
              <a:buNone/>
            </a:pPr>
            <a:endParaRPr lang="en-US" dirty="0"/>
          </a:p>
        </p:txBody>
      </p:sp>
      <p:sp>
        <p:nvSpPr>
          <p:cNvPr id="4" name="Rectangle 3"/>
          <p:cNvSpPr/>
          <p:nvPr/>
        </p:nvSpPr>
        <p:spPr>
          <a:xfrm>
            <a:off x="1356212" y="249494"/>
            <a:ext cx="9739418" cy="861774"/>
          </a:xfrm>
          <a:prstGeom prst="rect">
            <a:avLst/>
          </a:prstGeom>
          <a:noFill/>
        </p:spPr>
        <p:txBody>
          <a:bodyPr wrap="square" lIns="91440" tIns="45720" rIns="91440" bIns="45720">
            <a:spAutoFit/>
          </a:bodyPr>
          <a:lstStyle/>
          <a:p>
            <a:r>
              <a:rPr lang="en-US" sz="5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HOW IS IT GOING TO WORK? </a:t>
            </a:r>
            <a:endParaRPr lang="en-US" sz="5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23591864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Given SPORADICALLY </a:t>
            </a:r>
          </a:p>
          <a:p>
            <a:r>
              <a:rPr lang="en-US" dirty="0"/>
              <a:t>To earn a high grade, you must</a:t>
            </a:r>
          </a:p>
          <a:p>
            <a:pPr lvl="1"/>
            <a:r>
              <a:rPr lang="en-US" sz="2000" b="1" dirty="0"/>
              <a:t>Participate in discussion</a:t>
            </a:r>
          </a:p>
          <a:p>
            <a:pPr lvl="1"/>
            <a:r>
              <a:rPr lang="en-US" sz="2000" b="1" dirty="0"/>
              <a:t>Be engaged and provide FRESH insight </a:t>
            </a:r>
          </a:p>
          <a:p>
            <a:pPr lvl="1"/>
            <a:r>
              <a:rPr lang="en-US" sz="2000" b="1" dirty="0"/>
              <a:t>Be respectful of EVERYONE’S opinions </a:t>
            </a:r>
          </a:p>
          <a:p>
            <a:pPr marL="457200" lvl="1" indent="0">
              <a:buNone/>
            </a:pPr>
            <a:r>
              <a:rPr lang="en-US" sz="2000" b="1" dirty="0"/>
              <a:t>    even if you don’t feel the same about it</a:t>
            </a:r>
          </a:p>
          <a:p>
            <a:endParaRPr lang="en-US" dirty="0"/>
          </a:p>
        </p:txBody>
      </p:sp>
      <p:sp>
        <p:nvSpPr>
          <p:cNvPr id="4" name="Rectangle 3"/>
          <p:cNvSpPr/>
          <p:nvPr/>
        </p:nvSpPr>
        <p:spPr>
          <a:xfrm>
            <a:off x="1397154" y="700895"/>
            <a:ext cx="8702189" cy="861774"/>
          </a:xfrm>
          <a:prstGeom prst="rect">
            <a:avLst/>
          </a:prstGeom>
          <a:noFill/>
        </p:spPr>
        <p:txBody>
          <a:bodyPr wrap="square" lIns="91440" tIns="45720" rIns="91440" bIns="45720">
            <a:spAutoFit/>
          </a:bodyPr>
          <a:lstStyle/>
          <a:p>
            <a:r>
              <a:rPr lang="en-US" sz="5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PARTICIPATION GRADE</a:t>
            </a:r>
            <a:endParaRPr lang="en-US" sz="5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pic>
        <p:nvPicPr>
          <p:cNvPr id="8194" name="Picture 2" descr="lets discus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02537" y="2811974"/>
            <a:ext cx="3790950" cy="3790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09573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p:txBody>
          <a:bodyPr/>
          <a:lstStyle/>
          <a:p>
            <a:r>
              <a:rPr lang="en-US" dirty="0"/>
              <a:t>Mental Drills – will vary between grammar lessons, quick writes, logic puzzles, </a:t>
            </a:r>
            <a:r>
              <a:rPr lang="en-US" dirty="0" err="1"/>
              <a:t>etc</a:t>
            </a:r>
            <a:r>
              <a:rPr lang="en-US" dirty="0"/>
              <a:t> </a:t>
            </a:r>
          </a:p>
          <a:p>
            <a:r>
              <a:rPr lang="en-US" dirty="0"/>
              <a:t>WOW activity (this is WORDS OF the WEEK)</a:t>
            </a:r>
          </a:p>
          <a:p>
            <a:r>
              <a:rPr lang="en-US" dirty="0"/>
              <a:t>Lesson/Discussion</a:t>
            </a:r>
          </a:p>
          <a:p>
            <a:r>
              <a:rPr lang="en-US" dirty="0"/>
              <a:t>Activity</a:t>
            </a:r>
          </a:p>
          <a:p>
            <a:r>
              <a:rPr lang="en-US" dirty="0"/>
              <a:t>Quiet Time ( 20 minutes for reading, thinking, writing) </a:t>
            </a:r>
          </a:p>
        </p:txBody>
      </p:sp>
      <p:sp>
        <p:nvSpPr>
          <p:cNvPr id="4" name="Rectangle 3"/>
          <p:cNvSpPr/>
          <p:nvPr/>
        </p:nvSpPr>
        <p:spPr>
          <a:xfrm>
            <a:off x="1519983" y="476598"/>
            <a:ext cx="8934201" cy="861774"/>
          </a:xfrm>
          <a:prstGeom prst="rect">
            <a:avLst/>
          </a:prstGeom>
          <a:noFill/>
        </p:spPr>
        <p:txBody>
          <a:bodyPr wrap="square" lIns="91440" tIns="45720" rIns="91440" bIns="45720">
            <a:spAutoFit/>
          </a:bodyPr>
          <a:lstStyle/>
          <a:p>
            <a:r>
              <a:rPr lang="en-US" sz="5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DAILY ROUTINE</a:t>
            </a:r>
            <a:endParaRPr lang="en-US" sz="5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1068669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p:txBody>
          <a:bodyPr>
            <a:normAutofit/>
          </a:bodyPr>
          <a:lstStyle/>
          <a:p>
            <a:r>
              <a:rPr lang="en-US" dirty="0"/>
              <a:t>American Literature / Authors</a:t>
            </a:r>
          </a:p>
          <a:p>
            <a:r>
              <a:rPr lang="en-US" dirty="0"/>
              <a:t>Vocabulary</a:t>
            </a:r>
          </a:p>
          <a:p>
            <a:r>
              <a:rPr lang="en-US" dirty="0"/>
              <a:t>Grammar</a:t>
            </a:r>
          </a:p>
          <a:p>
            <a:r>
              <a:rPr lang="en-US" dirty="0"/>
              <a:t>Critical Thinking</a:t>
            </a:r>
          </a:p>
          <a:p>
            <a:r>
              <a:rPr lang="en-US" dirty="0"/>
              <a:t>Literary Analysis</a:t>
            </a:r>
          </a:p>
          <a:p>
            <a:r>
              <a:rPr lang="en-US" dirty="0"/>
              <a:t>Rhetorical Analysis</a:t>
            </a:r>
          </a:p>
          <a:p>
            <a:r>
              <a:rPr lang="en-US" dirty="0"/>
              <a:t>Rhetorical and Argumentative Writing</a:t>
            </a:r>
          </a:p>
          <a:p>
            <a:r>
              <a:rPr lang="en-US" dirty="0"/>
              <a:t>Standardized Test Prep</a:t>
            </a:r>
          </a:p>
          <a:p>
            <a:endParaRPr lang="en-US" dirty="0"/>
          </a:p>
        </p:txBody>
      </p:sp>
      <p:sp>
        <p:nvSpPr>
          <p:cNvPr id="5" name="Rectangle 4"/>
          <p:cNvSpPr/>
          <p:nvPr/>
        </p:nvSpPr>
        <p:spPr>
          <a:xfrm>
            <a:off x="1838532" y="517542"/>
            <a:ext cx="8756780" cy="861774"/>
          </a:xfrm>
          <a:prstGeom prst="rect">
            <a:avLst/>
          </a:prstGeom>
          <a:noFill/>
        </p:spPr>
        <p:txBody>
          <a:bodyPr wrap="square" lIns="91440" tIns="45720" rIns="91440" bIns="45720">
            <a:spAutoFit/>
          </a:bodyPr>
          <a:lstStyle/>
          <a:p>
            <a:r>
              <a:rPr lang="en-US" sz="50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FOCUS  FOR  THE  YEAR</a:t>
            </a:r>
            <a:endParaRPr lang="en-US" sz="50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16091498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AEC57-F83B-46FF-A9EC-9FA948E02A2F}"/>
              </a:ext>
            </a:extLst>
          </p:cNvPr>
          <p:cNvSpPr>
            <a:spLocks noGrp="1"/>
          </p:cNvSpPr>
          <p:nvPr>
            <p:ph type="title"/>
          </p:nvPr>
        </p:nvSpPr>
        <p:spPr/>
        <p:txBody>
          <a:bodyPr>
            <a:normAutofit/>
          </a:bodyPr>
          <a:lstStyle/>
          <a:p>
            <a:pPr algn="ctr"/>
            <a:r>
              <a:rPr lang="en-US" sz="72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Summer reading </a:t>
            </a:r>
            <a:endParaRPr lang="en-US" sz="72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3" name="Content Placeholder 2">
            <a:extLst>
              <a:ext uri="{FF2B5EF4-FFF2-40B4-BE49-F238E27FC236}">
                <a16:creationId xmlns:a16="http://schemas.microsoft.com/office/drawing/2014/main" id="{F9E32F24-1F5C-4A9D-97DB-C02FB8DE5D0E}"/>
              </a:ext>
            </a:extLst>
          </p:cNvPr>
          <p:cNvSpPr>
            <a:spLocks noGrp="1"/>
          </p:cNvSpPr>
          <p:nvPr>
            <p:ph idx="1"/>
          </p:nvPr>
        </p:nvSpPr>
        <p:spPr/>
        <p:txBody>
          <a:bodyPr/>
          <a:lstStyle/>
          <a:p>
            <a:r>
              <a:rPr lang="en-US" sz="2400" dirty="0"/>
              <a:t>Your summer reading text was </a:t>
            </a:r>
            <a:r>
              <a:rPr lang="en-US" sz="2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Before We Were Yours </a:t>
            </a:r>
            <a:r>
              <a:rPr lang="en-US" sz="2400" i="1" dirty="0"/>
              <a:t>by Lisa Wingate </a:t>
            </a:r>
          </a:p>
          <a:p>
            <a:pPr lvl="1"/>
            <a:r>
              <a:rPr lang="en-US" sz="2000" i="1" dirty="0"/>
              <a:t>You will have 2 weeks to read the book if you have not done so. </a:t>
            </a:r>
          </a:p>
          <a:p>
            <a:pPr lvl="1"/>
            <a:r>
              <a:rPr lang="en-US" sz="2000" i="1" dirty="0"/>
              <a:t>You will get a summer reading project that will include a discussion component. </a:t>
            </a:r>
          </a:p>
        </p:txBody>
      </p:sp>
    </p:spTree>
    <p:extLst>
      <p:ext uri="{BB962C8B-B14F-4D97-AF65-F5344CB8AC3E}">
        <p14:creationId xmlns:p14="http://schemas.microsoft.com/office/powerpoint/2010/main" val="3802011719"/>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9C0B3E1715E214685A4B8474C13B1E7" ma:contentTypeVersion="10" ma:contentTypeDescription="Create a new document." ma:contentTypeScope="" ma:versionID="8d250a53119e05846e168c5519158f45">
  <xsd:schema xmlns:xsd="http://www.w3.org/2001/XMLSchema" xmlns:xs="http://www.w3.org/2001/XMLSchema" xmlns:p="http://schemas.microsoft.com/office/2006/metadata/properties" xmlns:ns2="e359a824-d6ba-4633-a651-2e67bf6512cb" targetNamespace="http://schemas.microsoft.com/office/2006/metadata/properties" ma:root="true" ma:fieldsID="8a1b40cdf0c249f87e2a58021b410f33" ns2:_="">
    <xsd:import namespace="e359a824-d6ba-4633-a651-2e67bf6512cb"/>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59a824-d6ba-4633-a651-2e67bf6512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AFF6415-B9FA-4138-B0AD-E31B969D0F98}">
  <ds:schemaRefs>
    <ds:schemaRef ds:uri="http://schemas.microsoft.com/sharepoint/v3/contenttype/forms"/>
  </ds:schemaRefs>
</ds:datastoreItem>
</file>

<file path=customXml/itemProps2.xml><?xml version="1.0" encoding="utf-8"?>
<ds:datastoreItem xmlns:ds="http://schemas.openxmlformats.org/officeDocument/2006/customXml" ds:itemID="{C2689DC6-53AC-49C5-A3AD-823E7EF94740}">
  <ds:schemaRefs>
    <ds:schemaRef ds:uri="http://schemas.microsoft.com/office/infopath/2007/PartnerControls"/>
    <ds:schemaRef ds:uri="http://purl.org/dc/elements/1.1/"/>
    <ds:schemaRef ds:uri="http://schemas.microsoft.com/office/2006/metadata/properties"/>
    <ds:schemaRef ds:uri="http://purl.org/dc/terms/"/>
    <ds:schemaRef ds:uri="http://schemas.microsoft.com/office/2006/documentManagement/types"/>
    <ds:schemaRef ds:uri="http://schemas.openxmlformats.org/package/2006/metadata/core-properties"/>
    <ds:schemaRef ds:uri="e359a824-d6ba-4633-a651-2e67bf6512cb"/>
    <ds:schemaRef ds:uri="http://www.w3.org/XML/1998/namespace"/>
    <ds:schemaRef ds:uri="http://purl.org/dc/dcmitype/"/>
  </ds:schemaRefs>
</ds:datastoreItem>
</file>

<file path=customXml/itemProps3.xml><?xml version="1.0" encoding="utf-8"?>
<ds:datastoreItem xmlns:ds="http://schemas.openxmlformats.org/officeDocument/2006/customXml" ds:itemID="{9440E9B8-F37C-43E0-BCEA-E11FB86FF8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59a824-d6ba-4633-a651-2e67bf6512c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TM10001106[[fn=Badge]]</Template>
  <TotalTime>0</TotalTime>
  <Words>837</Words>
  <Application>Microsoft Office PowerPoint</Application>
  <PresentationFormat>Widescreen</PresentationFormat>
  <Paragraphs>89</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Euphemia</vt:lpstr>
      <vt:lpstr>Gill Sans MT</vt:lpstr>
      <vt:lpstr>Impact</vt:lpstr>
      <vt:lpstr>Badge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Summer reading </vt:lpstr>
      <vt:lpstr>PowerPoint Presentation</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2015-08-20T14:04:00Z</dcterms:created>
  <dcterms:modified xsi:type="dcterms:W3CDTF">2021-08-23T18:22:53Z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TC034618839991</vt:lpwstr>
  </property>
  <property fmtid="{D5CDD505-2E9C-101B-9397-08002B2CF9AE}" pid="3" name="ContentTypeId">
    <vt:lpwstr>0x010100C9C0B3E1715E214685A4B8474C13B1E7</vt:lpwstr>
  </property>
</Properties>
</file>