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3" r:id="rId1"/>
  </p:sldMasterIdLst>
  <p:notesMasterIdLst>
    <p:notesMasterId r:id="rId11"/>
  </p:notesMasterIdLst>
  <p:sldIdLst>
    <p:sldId id="256" r:id="rId2"/>
    <p:sldId id="261" r:id="rId3"/>
    <p:sldId id="262" r:id="rId4"/>
    <p:sldId id="263" r:id="rId5"/>
    <p:sldId id="264" r:id="rId6"/>
    <p:sldId id="259" r:id="rId7"/>
    <p:sldId id="257" r:id="rId8"/>
    <p:sldId id="258"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mi hemelberg" initials="mh" lastIdx="1" clrIdx="0">
    <p:extLst>
      <p:ext uri="{19B8F6BF-5375-455C-9EA6-DF929625EA0E}">
        <p15:presenceInfo xmlns:p15="http://schemas.microsoft.com/office/powerpoint/2012/main" userId="99d6b823b5710f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47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6" autoAdjust="0"/>
    <p:restoredTop sz="94660"/>
  </p:normalViewPr>
  <p:slideViewPr>
    <p:cSldViewPr snapToGrid="0">
      <p:cViewPr varScale="1">
        <p:scale>
          <a:sx n="72" d="100"/>
          <a:sy n="72"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D7A5E-CD65-4AC2-AC60-35717082E44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F0DB449A-BEFF-454C-A10A-12FFD9593A68}">
      <dgm:prSet phldrT="[Text]"/>
      <dgm:spPr>
        <a:solidFill>
          <a:srgbClr val="9476AC"/>
        </a:solidFill>
      </dgm:spPr>
      <dgm:t>
        <a:bodyPr/>
        <a:lstStyle/>
        <a:p>
          <a:r>
            <a:rPr lang="en-US" dirty="0"/>
            <a:t>INDUSTRY</a:t>
          </a:r>
        </a:p>
      </dgm:t>
    </dgm:pt>
    <dgm:pt modelId="{9DFBF8AB-1E9D-466A-AD2F-432EA4A5ED86}" type="parTrans" cxnId="{BD3ABE8F-4206-46CD-BD0E-A4FE7B8CB2DA}">
      <dgm:prSet/>
      <dgm:spPr/>
      <dgm:t>
        <a:bodyPr/>
        <a:lstStyle/>
        <a:p>
          <a:endParaRPr lang="en-US"/>
        </a:p>
      </dgm:t>
    </dgm:pt>
    <dgm:pt modelId="{B63A64CC-9FDB-4BF8-933C-674C9E65AA61}" type="sibTrans" cxnId="{BD3ABE8F-4206-46CD-BD0E-A4FE7B8CB2DA}">
      <dgm:prSet/>
      <dgm:spPr/>
      <dgm:t>
        <a:bodyPr/>
        <a:lstStyle/>
        <a:p>
          <a:endParaRPr lang="en-US"/>
        </a:p>
      </dgm:t>
    </dgm:pt>
    <dgm:pt modelId="{0F4FCFC8-1040-4A53-B003-4C9069CA0421}">
      <dgm:prSet phldrT="[Text]"/>
      <dgm:spPr>
        <a:solidFill>
          <a:srgbClr val="9476AC"/>
        </a:solidFill>
      </dgm:spPr>
      <dgm:t>
        <a:bodyPr/>
        <a:lstStyle/>
        <a:p>
          <a:r>
            <a:rPr lang="en-US" dirty="0"/>
            <a:t>Hunt Animals</a:t>
          </a:r>
        </a:p>
      </dgm:t>
    </dgm:pt>
    <dgm:pt modelId="{40F4E808-7079-4F3A-8433-6A7179EEC1FE}" type="parTrans" cxnId="{A3A9ADC8-F505-4875-8472-88B70418006F}">
      <dgm:prSet/>
      <dgm:spPr>
        <a:ln>
          <a:solidFill>
            <a:schemeClr val="tx1"/>
          </a:solidFill>
          <a:prstDash val="sysDash"/>
        </a:ln>
      </dgm:spPr>
      <dgm:t>
        <a:bodyPr/>
        <a:lstStyle/>
        <a:p>
          <a:endParaRPr lang="en-US"/>
        </a:p>
      </dgm:t>
    </dgm:pt>
    <dgm:pt modelId="{A3179EDA-B2A0-4774-9F31-B9AA565CD0DA}" type="sibTrans" cxnId="{A3A9ADC8-F505-4875-8472-88B70418006F}">
      <dgm:prSet/>
      <dgm:spPr/>
      <dgm:t>
        <a:bodyPr/>
        <a:lstStyle/>
        <a:p>
          <a:endParaRPr lang="en-US"/>
        </a:p>
      </dgm:t>
    </dgm:pt>
    <dgm:pt modelId="{8A971A80-7112-4A60-A7B3-3DB0D360866D}">
      <dgm:prSet phldrT="[Text]"/>
      <dgm:spPr>
        <a:solidFill>
          <a:srgbClr val="9476AC"/>
        </a:solidFill>
      </dgm:spPr>
      <dgm:t>
        <a:bodyPr/>
        <a:lstStyle/>
        <a:p>
          <a:r>
            <a:rPr lang="en-US" dirty="0"/>
            <a:t>Build forts / towns</a:t>
          </a:r>
        </a:p>
      </dgm:t>
    </dgm:pt>
    <dgm:pt modelId="{763CFA6F-1FD7-4B0A-8885-684A82C96DC4}" type="parTrans" cxnId="{0E1E4A68-622B-486E-899D-DD283E8F4D66}">
      <dgm:prSet/>
      <dgm:spPr>
        <a:ln>
          <a:solidFill>
            <a:schemeClr val="tx1"/>
          </a:solidFill>
          <a:prstDash val="sysDash"/>
        </a:ln>
      </dgm:spPr>
      <dgm:t>
        <a:bodyPr/>
        <a:lstStyle/>
        <a:p>
          <a:endParaRPr lang="en-US"/>
        </a:p>
      </dgm:t>
    </dgm:pt>
    <dgm:pt modelId="{06364BFF-610B-4B11-9F74-EC0B7289F253}" type="sibTrans" cxnId="{0E1E4A68-622B-486E-899D-DD283E8F4D66}">
      <dgm:prSet/>
      <dgm:spPr/>
      <dgm:t>
        <a:bodyPr/>
        <a:lstStyle/>
        <a:p>
          <a:endParaRPr lang="en-US"/>
        </a:p>
      </dgm:t>
    </dgm:pt>
    <dgm:pt modelId="{BDA239F7-3F67-434E-BD2F-4828492D40F3}">
      <dgm:prSet phldrT="[Text]"/>
      <dgm:spPr>
        <a:solidFill>
          <a:srgbClr val="9476AC"/>
        </a:solidFill>
      </dgm:spPr>
      <dgm:t>
        <a:bodyPr/>
        <a:lstStyle/>
        <a:p>
          <a:r>
            <a:rPr lang="en-US" dirty="0"/>
            <a:t>Store food</a:t>
          </a:r>
        </a:p>
      </dgm:t>
    </dgm:pt>
    <dgm:pt modelId="{E85260F5-E69D-4928-97EB-F53C7D4C651C}" type="parTrans" cxnId="{F8E10FAC-3EAD-4F5A-AE4C-641FF765E37A}">
      <dgm:prSet/>
      <dgm:spPr>
        <a:ln>
          <a:solidFill>
            <a:schemeClr val="tx1"/>
          </a:solidFill>
          <a:prstDash val="sysDash"/>
        </a:ln>
      </dgm:spPr>
      <dgm:t>
        <a:bodyPr/>
        <a:lstStyle/>
        <a:p>
          <a:endParaRPr lang="en-US"/>
        </a:p>
      </dgm:t>
    </dgm:pt>
    <dgm:pt modelId="{5E7BAFEA-62EB-4EF5-8E8E-B5B0B465A108}" type="sibTrans" cxnId="{F8E10FAC-3EAD-4F5A-AE4C-641FF765E37A}">
      <dgm:prSet/>
      <dgm:spPr/>
      <dgm:t>
        <a:bodyPr/>
        <a:lstStyle/>
        <a:p>
          <a:endParaRPr lang="en-US"/>
        </a:p>
      </dgm:t>
    </dgm:pt>
    <dgm:pt modelId="{277EEAB0-BE46-48E4-8E04-59B279FAE270}">
      <dgm:prSet phldrT="[Text]"/>
      <dgm:spPr>
        <a:solidFill>
          <a:srgbClr val="9476AC"/>
        </a:solidFill>
      </dgm:spPr>
      <dgm:t>
        <a:bodyPr/>
        <a:lstStyle/>
        <a:p>
          <a:r>
            <a:rPr lang="en-US" dirty="0"/>
            <a:t>Farm crops</a:t>
          </a:r>
        </a:p>
      </dgm:t>
    </dgm:pt>
    <dgm:pt modelId="{3D0B39BD-2AC3-4AFE-A57B-0C0992FD2ED3}" type="parTrans" cxnId="{3C6B458E-42DE-42DA-8ADE-F3A103CE3B47}">
      <dgm:prSet/>
      <dgm:spPr>
        <a:ln>
          <a:solidFill>
            <a:schemeClr val="tx1"/>
          </a:solidFill>
          <a:prstDash val="sysDash"/>
        </a:ln>
      </dgm:spPr>
      <dgm:t>
        <a:bodyPr/>
        <a:lstStyle/>
        <a:p>
          <a:endParaRPr lang="en-US"/>
        </a:p>
      </dgm:t>
    </dgm:pt>
    <dgm:pt modelId="{E3D928A7-F5EB-46EB-AC90-267AD230379E}" type="sibTrans" cxnId="{3C6B458E-42DE-42DA-8ADE-F3A103CE3B47}">
      <dgm:prSet/>
      <dgm:spPr/>
      <dgm:t>
        <a:bodyPr/>
        <a:lstStyle/>
        <a:p>
          <a:endParaRPr lang="en-US"/>
        </a:p>
      </dgm:t>
    </dgm:pt>
    <dgm:pt modelId="{6560A544-0D5D-4013-9340-C77D78126328}" type="pres">
      <dgm:prSet presAssocID="{405D7A5E-CD65-4AC2-AC60-35717082E44B}" presName="cycle" presStyleCnt="0">
        <dgm:presLayoutVars>
          <dgm:chMax val="1"/>
          <dgm:dir/>
          <dgm:animLvl val="ctr"/>
          <dgm:resizeHandles val="exact"/>
        </dgm:presLayoutVars>
      </dgm:prSet>
      <dgm:spPr/>
    </dgm:pt>
    <dgm:pt modelId="{19200A05-386A-40A2-ABAC-97ABBCE3D3FF}" type="pres">
      <dgm:prSet presAssocID="{F0DB449A-BEFF-454C-A10A-12FFD9593A68}" presName="centerShape" presStyleLbl="node0" presStyleIdx="0" presStyleCnt="1" custScaleX="185801" custScaleY="80969" custLinFactNeighborX="5766" custLinFactNeighborY="35746"/>
      <dgm:spPr/>
    </dgm:pt>
    <dgm:pt modelId="{633E4B46-95AC-46F8-9379-25EA54D647A4}" type="pres">
      <dgm:prSet presAssocID="{40F4E808-7079-4F3A-8433-6A7179EEC1FE}" presName="Name9" presStyleLbl="parChTrans1D2" presStyleIdx="0" presStyleCnt="4"/>
      <dgm:spPr/>
    </dgm:pt>
    <dgm:pt modelId="{9C5E1FAF-EEBB-403C-84ED-0C88207BB8C9}" type="pres">
      <dgm:prSet presAssocID="{40F4E808-7079-4F3A-8433-6A7179EEC1FE}" presName="connTx" presStyleLbl="parChTrans1D2" presStyleIdx="0" presStyleCnt="4"/>
      <dgm:spPr/>
    </dgm:pt>
    <dgm:pt modelId="{A446F0B6-D898-45F2-BB1C-3AD0F09272EB}" type="pres">
      <dgm:prSet presAssocID="{0F4FCFC8-1040-4A53-B003-4C9069CA0421}" presName="node" presStyleLbl="node1" presStyleIdx="0" presStyleCnt="4" custScaleX="167786" custScaleY="45560" custRadScaleRad="109214" custRadScaleInc="-64213">
        <dgm:presLayoutVars>
          <dgm:bulletEnabled val="1"/>
        </dgm:presLayoutVars>
      </dgm:prSet>
      <dgm:spPr/>
    </dgm:pt>
    <dgm:pt modelId="{B984966F-7351-436A-8BBA-22E7083C72FA}" type="pres">
      <dgm:prSet presAssocID="{763CFA6F-1FD7-4B0A-8885-684A82C96DC4}" presName="Name9" presStyleLbl="parChTrans1D2" presStyleIdx="1" presStyleCnt="4"/>
      <dgm:spPr/>
    </dgm:pt>
    <dgm:pt modelId="{C5FE8833-E872-491A-AE35-B1EB9008B5A8}" type="pres">
      <dgm:prSet presAssocID="{763CFA6F-1FD7-4B0A-8885-684A82C96DC4}" presName="connTx" presStyleLbl="parChTrans1D2" presStyleIdx="1" presStyleCnt="4"/>
      <dgm:spPr/>
    </dgm:pt>
    <dgm:pt modelId="{2FD8CF76-1631-4B7D-8D8C-9106612312EF}" type="pres">
      <dgm:prSet presAssocID="{8A971A80-7112-4A60-A7B3-3DB0D360866D}" presName="node" presStyleLbl="node1" presStyleIdx="1" presStyleCnt="4" custScaleX="136242" custScaleY="58576" custRadScaleRad="126597" custRadScaleInc="-84052">
        <dgm:presLayoutVars>
          <dgm:bulletEnabled val="1"/>
        </dgm:presLayoutVars>
      </dgm:prSet>
      <dgm:spPr/>
    </dgm:pt>
    <dgm:pt modelId="{4AB19D9D-8E39-46D2-B184-ED54952526E0}" type="pres">
      <dgm:prSet presAssocID="{3D0B39BD-2AC3-4AFE-A57B-0C0992FD2ED3}" presName="Name9" presStyleLbl="parChTrans1D2" presStyleIdx="2" presStyleCnt="4"/>
      <dgm:spPr/>
    </dgm:pt>
    <dgm:pt modelId="{B07BD02C-BE35-4ED8-B801-FDDCE268C8EA}" type="pres">
      <dgm:prSet presAssocID="{3D0B39BD-2AC3-4AFE-A57B-0C0992FD2ED3}" presName="connTx" presStyleLbl="parChTrans1D2" presStyleIdx="2" presStyleCnt="4"/>
      <dgm:spPr/>
    </dgm:pt>
    <dgm:pt modelId="{099B4EC4-D954-49AD-A9FD-C5E122A9E04B}" type="pres">
      <dgm:prSet presAssocID="{277EEAB0-BE46-48E4-8E04-59B279FAE270}" presName="node" presStyleLbl="node1" presStyleIdx="2" presStyleCnt="4" custScaleX="149771" custScaleY="56664" custRadScaleRad="158994" custRadScaleInc="-205615">
        <dgm:presLayoutVars>
          <dgm:bulletEnabled val="1"/>
        </dgm:presLayoutVars>
      </dgm:prSet>
      <dgm:spPr/>
    </dgm:pt>
    <dgm:pt modelId="{AD2C0AE1-EBA2-4301-8A41-4DDD1F54B6F6}" type="pres">
      <dgm:prSet presAssocID="{E85260F5-E69D-4928-97EB-F53C7D4C651C}" presName="Name9" presStyleLbl="parChTrans1D2" presStyleIdx="3" presStyleCnt="4"/>
      <dgm:spPr/>
    </dgm:pt>
    <dgm:pt modelId="{DAE12D02-1BB4-45CE-9F03-EF92084C9BC8}" type="pres">
      <dgm:prSet presAssocID="{E85260F5-E69D-4928-97EB-F53C7D4C651C}" presName="connTx" presStyleLbl="parChTrans1D2" presStyleIdx="3" presStyleCnt="4"/>
      <dgm:spPr/>
    </dgm:pt>
    <dgm:pt modelId="{D893D6B9-6AE0-4A24-AA03-2FE96140B12B}" type="pres">
      <dgm:prSet presAssocID="{BDA239F7-3F67-434E-BD2F-4828492D40F3}" presName="node" presStyleLbl="node1" presStyleIdx="3" presStyleCnt="4" custScaleX="153556" custScaleY="43232" custRadScaleRad="154115" custRadScaleInc="7997">
        <dgm:presLayoutVars>
          <dgm:bulletEnabled val="1"/>
        </dgm:presLayoutVars>
      </dgm:prSet>
      <dgm:spPr/>
    </dgm:pt>
  </dgm:ptLst>
  <dgm:cxnLst>
    <dgm:cxn modelId="{FBBA2409-132C-4DAF-8225-141B5CEDC46B}" type="presOf" srcId="{0F4FCFC8-1040-4A53-B003-4C9069CA0421}" destId="{A446F0B6-D898-45F2-BB1C-3AD0F09272EB}" srcOrd="0" destOrd="0" presId="urn:microsoft.com/office/officeart/2005/8/layout/radial1"/>
    <dgm:cxn modelId="{1ED83E16-51B6-4473-85D0-455DC6A41F4A}" type="presOf" srcId="{40F4E808-7079-4F3A-8433-6A7179EEC1FE}" destId="{633E4B46-95AC-46F8-9379-25EA54D647A4}" srcOrd="0" destOrd="0" presId="urn:microsoft.com/office/officeart/2005/8/layout/radial1"/>
    <dgm:cxn modelId="{EEB1581B-B26C-42EC-865C-209ED62F722B}" type="presOf" srcId="{E85260F5-E69D-4928-97EB-F53C7D4C651C}" destId="{DAE12D02-1BB4-45CE-9F03-EF92084C9BC8}" srcOrd="1" destOrd="0" presId="urn:microsoft.com/office/officeart/2005/8/layout/radial1"/>
    <dgm:cxn modelId="{78794E33-EE39-40B2-92D1-7B30DE1446B0}" type="presOf" srcId="{405D7A5E-CD65-4AC2-AC60-35717082E44B}" destId="{6560A544-0D5D-4013-9340-C77D78126328}" srcOrd="0" destOrd="0" presId="urn:microsoft.com/office/officeart/2005/8/layout/radial1"/>
    <dgm:cxn modelId="{8486893B-FA6B-44C4-9547-E0F4F1E20614}" type="presOf" srcId="{8A971A80-7112-4A60-A7B3-3DB0D360866D}" destId="{2FD8CF76-1631-4B7D-8D8C-9106612312EF}" srcOrd="0" destOrd="0" presId="urn:microsoft.com/office/officeart/2005/8/layout/radial1"/>
    <dgm:cxn modelId="{774FD85B-E7D4-46D5-A76C-9E92D92E3710}" type="presOf" srcId="{3D0B39BD-2AC3-4AFE-A57B-0C0992FD2ED3}" destId="{B07BD02C-BE35-4ED8-B801-FDDCE268C8EA}" srcOrd="1" destOrd="0" presId="urn:microsoft.com/office/officeart/2005/8/layout/radial1"/>
    <dgm:cxn modelId="{0E1E4A68-622B-486E-899D-DD283E8F4D66}" srcId="{F0DB449A-BEFF-454C-A10A-12FFD9593A68}" destId="{8A971A80-7112-4A60-A7B3-3DB0D360866D}" srcOrd="1" destOrd="0" parTransId="{763CFA6F-1FD7-4B0A-8885-684A82C96DC4}" sibTransId="{06364BFF-610B-4B11-9F74-EC0B7289F253}"/>
    <dgm:cxn modelId="{9FD0DA7F-43C4-4150-80FD-5E0475C0F265}" type="presOf" srcId="{E85260F5-E69D-4928-97EB-F53C7D4C651C}" destId="{AD2C0AE1-EBA2-4301-8A41-4DDD1F54B6F6}" srcOrd="0" destOrd="0" presId="urn:microsoft.com/office/officeart/2005/8/layout/radial1"/>
    <dgm:cxn modelId="{EF186187-805D-46F9-9E53-11F6CE65BA46}" type="presOf" srcId="{3D0B39BD-2AC3-4AFE-A57B-0C0992FD2ED3}" destId="{4AB19D9D-8E39-46D2-B184-ED54952526E0}" srcOrd="0" destOrd="0" presId="urn:microsoft.com/office/officeart/2005/8/layout/radial1"/>
    <dgm:cxn modelId="{9E176F8D-F6BA-4489-8906-9387BF5558AC}" type="presOf" srcId="{763CFA6F-1FD7-4B0A-8885-684A82C96DC4}" destId="{B984966F-7351-436A-8BBA-22E7083C72FA}" srcOrd="0" destOrd="0" presId="urn:microsoft.com/office/officeart/2005/8/layout/radial1"/>
    <dgm:cxn modelId="{3C6B458E-42DE-42DA-8ADE-F3A103CE3B47}" srcId="{F0DB449A-BEFF-454C-A10A-12FFD9593A68}" destId="{277EEAB0-BE46-48E4-8E04-59B279FAE270}" srcOrd="2" destOrd="0" parTransId="{3D0B39BD-2AC3-4AFE-A57B-0C0992FD2ED3}" sibTransId="{E3D928A7-F5EB-46EB-AC90-267AD230379E}"/>
    <dgm:cxn modelId="{BD3ABE8F-4206-46CD-BD0E-A4FE7B8CB2DA}" srcId="{405D7A5E-CD65-4AC2-AC60-35717082E44B}" destId="{F0DB449A-BEFF-454C-A10A-12FFD9593A68}" srcOrd="0" destOrd="0" parTransId="{9DFBF8AB-1E9D-466A-AD2F-432EA4A5ED86}" sibTransId="{B63A64CC-9FDB-4BF8-933C-674C9E65AA61}"/>
    <dgm:cxn modelId="{6AD2279E-BD08-4A50-8B21-017A88592C08}" type="presOf" srcId="{BDA239F7-3F67-434E-BD2F-4828492D40F3}" destId="{D893D6B9-6AE0-4A24-AA03-2FE96140B12B}" srcOrd="0" destOrd="0" presId="urn:microsoft.com/office/officeart/2005/8/layout/radial1"/>
    <dgm:cxn modelId="{50F796AB-5379-4883-9F13-55B65D100741}" type="presOf" srcId="{40F4E808-7079-4F3A-8433-6A7179EEC1FE}" destId="{9C5E1FAF-EEBB-403C-84ED-0C88207BB8C9}" srcOrd="1" destOrd="0" presId="urn:microsoft.com/office/officeart/2005/8/layout/radial1"/>
    <dgm:cxn modelId="{F8E10FAC-3EAD-4F5A-AE4C-641FF765E37A}" srcId="{F0DB449A-BEFF-454C-A10A-12FFD9593A68}" destId="{BDA239F7-3F67-434E-BD2F-4828492D40F3}" srcOrd="3" destOrd="0" parTransId="{E85260F5-E69D-4928-97EB-F53C7D4C651C}" sibTransId="{5E7BAFEA-62EB-4EF5-8E8E-B5B0B465A108}"/>
    <dgm:cxn modelId="{3721EBC5-D2C7-49D8-A328-028F3B916329}" type="presOf" srcId="{F0DB449A-BEFF-454C-A10A-12FFD9593A68}" destId="{19200A05-386A-40A2-ABAC-97ABBCE3D3FF}" srcOrd="0" destOrd="0" presId="urn:microsoft.com/office/officeart/2005/8/layout/radial1"/>
    <dgm:cxn modelId="{A3A9ADC8-F505-4875-8472-88B70418006F}" srcId="{F0DB449A-BEFF-454C-A10A-12FFD9593A68}" destId="{0F4FCFC8-1040-4A53-B003-4C9069CA0421}" srcOrd="0" destOrd="0" parTransId="{40F4E808-7079-4F3A-8433-6A7179EEC1FE}" sibTransId="{A3179EDA-B2A0-4774-9F31-B9AA565CD0DA}"/>
    <dgm:cxn modelId="{DEC7ACEB-6069-4B4E-958D-CF31724AAA75}" type="presOf" srcId="{763CFA6F-1FD7-4B0A-8885-684A82C96DC4}" destId="{C5FE8833-E872-491A-AE35-B1EB9008B5A8}" srcOrd="1" destOrd="0" presId="urn:microsoft.com/office/officeart/2005/8/layout/radial1"/>
    <dgm:cxn modelId="{9EDDB6F5-FA32-4FA8-A785-D3FC10F99994}" type="presOf" srcId="{277EEAB0-BE46-48E4-8E04-59B279FAE270}" destId="{099B4EC4-D954-49AD-A9FD-C5E122A9E04B}" srcOrd="0" destOrd="0" presId="urn:microsoft.com/office/officeart/2005/8/layout/radial1"/>
    <dgm:cxn modelId="{C2DB4C07-FE02-4BD4-B806-F532EB0D8E7F}" type="presParOf" srcId="{6560A544-0D5D-4013-9340-C77D78126328}" destId="{19200A05-386A-40A2-ABAC-97ABBCE3D3FF}" srcOrd="0" destOrd="0" presId="urn:microsoft.com/office/officeart/2005/8/layout/radial1"/>
    <dgm:cxn modelId="{C55D39DD-492A-431B-84B3-E02547CC5130}" type="presParOf" srcId="{6560A544-0D5D-4013-9340-C77D78126328}" destId="{633E4B46-95AC-46F8-9379-25EA54D647A4}" srcOrd="1" destOrd="0" presId="urn:microsoft.com/office/officeart/2005/8/layout/radial1"/>
    <dgm:cxn modelId="{4741EE0E-62A0-418C-96DC-F43C1FED4706}" type="presParOf" srcId="{633E4B46-95AC-46F8-9379-25EA54D647A4}" destId="{9C5E1FAF-EEBB-403C-84ED-0C88207BB8C9}" srcOrd="0" destOrd="0" presId="urn:microsoft.com/office/officeart/2005/8/layout/radial1"/>
    <dgm:cxn modelId="{AB9ECDB7-B776-45A7-957D-7D80F0D317B6}" type="presParOf" srcId="{6560A544-0D5D-4013-9340-C77D78126328}" destId="{A446F0B6-D898-45F2-BB1C-3AD0F09272EB}" srcOrd="2" destOrd="0" presId="urn:microsoft.com/office/officeart/2005/8/layout/radial1"/>
    <dgm:cxn modelId="{9C712E3C-34D1-4A5B-9FB4-4B7BFFC71837}" type="presParOf" srcId="{6560A544-0D5D-4013-9340-C77D78126328}" destId="{B984966F-7351-436A-8BBA-22E7083C72FA}" srcOrd="3" destOrd="0" presId="urn:microsoft.com/office/officeart/2005/8/layout/radial1"/>
    <dgm:cxn modelId="{0B39F8BB-AB26-4674-AC96-552C16D0E27B}" type="presParOf" srcId="{B984966F-7351-436A-8BBA-22E7083C72FA}" destId="{C5FE8833-E872-491A-AE35-B1EB9008B5A8}" srcOrd="0" destOrd="0" presId="urn:microsoft.com/office/officeart/2005/8/layout/radial1"/>
    <dgm:cxn modelId="{EBD94F6B-3BB1-4E9C-B4B6-D14CF70DF030}" type="presParOf" srcId="{6560A544-0D5D-4013-9340-C77D78126328}" destId="{2FD8CF76-1631-4B7D-8D8C-9106612312EF}" srcOrd="4" destOrd="0" presId="urn:microsoft.com/office/officeart/2005/8/layout/radial1"/>
    <dgm:cxn modelId="{D9656316-6466-4148-811D-0FA6C39199F5}" type="presParOf" srcId="{6560A544-0D5D-4013-9340-C77D78126328}" destId="{4AB19D9D-8E39-46D2-B184-ED54952526E0}" srcOrd="5" destOrd="0" presId="urn:microsoft.com/office/officeart/2005/8/layout/radial1"/>
    <dgm:cxn modelId="{C5DE1D8E-7CB5-44C6-B0D8-CC7261984900}" type="presParOf" srcId="{4AB19D9D-8E39-46D2-B184-ED54952526E0}" destId="{B07BD02C-BE35-4ED8-B801-FDDCE268C8EA}" srcOrd="0" destOrd="0" presId="urn:microsoft.com/office/officeart/2005/8/layout/radial1"/>
    <dgm:cxn modelId="{78264EB4-3591-41BD-B230-C34BAFC98360}" type="presParOf" srcId="{6560A544-0D5D-4013-9340-C77D78126328}" destId="{099B4EC4-D954-49AD-A9FD-C5E122A9E04B}" srcOrd="6" destOrd="0" presId="urn:microsoft.com/office/officeart/2005/8/layout/radial1"/>
    <dgm:cxn modelId="{96165C53-A22B-46EB-A14F-F9F02E72781C}" type="presParOf" srcId="{6560A544-0D5D-4013-9340-C77D78126328}" destId="{AD2C0AE1-EBA2-4301-8A41-4DDD1F54B6F6}" srcOrd="7" destOrd="0" presId="urn:microsoft.com/office/officeart/2005/8/layout/radial1"/>
    <dgm:cxn modelId="{8EB339D9-24B9-4A73-9F11-B91737FD53BF}" type="presParOf" srcId="{AD2C0AE1-EBA2-4301-8A41-4DDD1F54B6F6}" destId="{DAE12D02-1BB4-45CE-9F03-EF92084C9BC8}" srcOrd="0" destOrd="0" presId="urn:microsoft.com/office/officeart/2005/8/layout/radial1"/>
    <dgm:cxn modelId="{5BB314F6-59D7-42E6-A60E-91F2B65C7FB4}" type="presParOf" srcId="{6560A544-0D5D-4013-9340-C77D78126328}" destId="{D893D6B9-6AE0-4A24-AA03-2FE96140B12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00A05-386A-40A2-ABAC-97ABBCE3D3FF}">
      <dsp:nvSpPr>
        <dsp:cNvPr id="0" name=""/>
        <dsp:cNvSpPr/>
      </dsp:nvSpPr>
      <dsp:spPr>
        <a:xfrm>
          <a:off x="3328911" y="3355580"/>
          <a:ext cx="2694539" cy="1174235"/>
        </a:xfrm>
        <a:prstGeom prst="ellipse">
          <a:avLst/>
        </a:prstGeom>
        <a:solidFill>
          <a:srgbClr val="9476A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INDUSTRY</a:t>
          </a:r>
        </a:p>
      </dsp:txBody>
      <dsp:txXfrm>
        <a:off x="3723517" y="3527543"/>
        <a:ext cx="1905327" cy="830309"/>
      </dsp:txXfrm>
    </dsp:sp>
    <dsp:sp modelId="{633E4B46-95AC-46F8-9379-25EA54D647A4}">
      <dsp:nvSpPr>
        <dsp:cNvPr id="0" name=""/>
        <dsp:cNvSpPr/>
      </dsp:nvSpPr>
      <dsp:spPr>
        <a:xfrm rot="14937146">
          <a:off x="2816811" y="2225051"/>
          <a:ext cx="2408205" cy="29692"/>
        </a:xfrm>
        <a:custGeom>
          <a:avLst/>
          <a:gdLst/>
          <a:ahLst/>
          <a:cxnLst/>
          <a:rect l="0" t="0" r="0" b="0"/>
          <a:pathLst>
            <a:path>
              <a:moveTo>
                <a:pt x="0" y="14846"/>
              </a:moveTo>
              <a:lnTo>
                <a:pt x="2408205" y="14846"/>
              </a:lnTo>
            </a:path>
          </a:pathLst>
        </a:custGeom>
        <a:noFill/>
        <a:ln w="12700"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960709" y="2179693"/>
        <a:ext cx="120410" cy="120410"/>
      </dsp:txXfrm>
    </dsp:sp>
    <dsp:sp modelId="{A446F0B6-D898-45F2-BB1C-3AD0F09272EB}">
      <dsp:nvSpPr>
        <dsp:cNvPr id="0" name=""/>
        <dsp:cNvSpPr/>
      </dsp:nvSpPr>
      <dsp:spPr>
        <a:xfrm>
          <a:off x="2245388" y="457194"/>
          <a:ext cx="2433280" cy="660724"/>
        </a:xfrm>
        <a:prstGeom prst="ellipse">
          <a:avLst/>
        </a:prstGeom>
        <a:solidFill>
          <a:srgbClr val="9476A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Hunt Animals</a:t>
          </a:r>
        </a:p>
      </dsp:txBody>
      <dsp:txXfrm>
        <a:off x="2601734" y="553955"/>
        <a:ext cx="1720588" cy="467202"/>
      </dsp:txXfrm>
    </dsp:sp>
    <dsp:sp modelId="{B984966F-7351-436A-8BBA-22E7083C72FA}">
      <dsp:nvSpPr>
        <dsp:cNvPr id="0" name=""/>
        <dsp:cNvSpPr/>
      </dsp:nvSpPr>
      <dsp:spPr>
        <a:xfrm rot="18040697">
          <a:off x="4490725" y="2441623"/>
          <a:ext cx="2134303" cy="29692"/>
        </a:xfrm>
        <a:custGeom>
          <a:avLst/>
          <a:gdLst/>
          <a:ahLst/>
          <a:cxnLst/>
          <a:rect l="0" t="0" r="0" b="0"/>
          <a:pathLst>
            <a:path>
              <a:moveTo>
                <a:pt x="0" y="14846"/>
              </a:moveTo>
              <a:lnTo>
                <a:pt x="2134303" y="14846"/>
              </a:lnTo>
            </a:path>
          </a:pathLst>
        </a:custGeom>
        <a:noFill/>
        <a:ln w="12700"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504519" y="2403112"/>
        <a:ext cx="106715" cy="106715"/>
      </dsp:txXfrm>
    </dsp:sp>
    <dsp:sp modelId="{2FD8CF76-1631-4B7D-8D8C-9106612312EF}">
      <dsp:nvSpPr>
        <dsp:cNvPr id="0" name=""/>
        <dsp:cNvSpPr/>
      </dsp:nvSpPr>
      <dsp:spPr>
        <a:xfrm>
          <a:off x="5358605" y="702361"/>
          <a:ext cx="1975820" cy="849485"/>
        </a:xfrm>
        <a:prstGeom prst="ellipse">
          <a:avLst/>
        </a:prstGeom>
        <a:solidFill>
          <a:srgbClr val="9476A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Build forts / towns</a:t>
          </a:r>
        </a:p>
      </dsp:txBody>
      <dsp:txXfrm>
        <a:off x="5647957" y="826765"/>
        <a:ext cx="1397116" cy="600677"/>
      </dsp:txXfrm>
    </dsp:sp>
    <dsp:sp modelId="{4AB19D9D-8E39-46D2-B184-ED54952526E0}">
      <dsp:nvSpPr>
        <dsp:cNvPr id="0" name=""/>
        <dsp:cNvSpPr/>
      </dsp:nvSpPr>
      <dsp:spPr>
        <a:xfrm rot="19916788">
          <a:off x="5442531" y="3127034"/>
          <a:ext cx="1472758" cy="29692"/>
        </a:xfrm>
        <a:custGeom>
          <a:avLst/>
          <a:gdLst/>
          <a:ahLst/>
          <a:cxnLst/>
          <a:rect l="0" t="0" r="0" b="0"/>
          <a:pathLst>
            <a:path>
              <a:moveTo>
                <a:pt x="0" y="14846"/>
              </a:moveTo>
              <a:lnTo>
                <a:pt x="1472758" y="14846"/>
              </a:lnTo>
            </a:path>
          </a:pathLst>
        </a:custGeom>
        <a:noFill/>
        <a:ln w="12700"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42091" y="3105061"/>
        <a:ext cx="73637" cy="73637"/>
      </dsp:txXfrm>
    </dsp:sp>
    <dsp:sp modelId="{099B4EC4-D954-49AD-A9FD-C5E122A9E04B}">
      <dsp:nvSpPr>
        <dsp:cNvPr id="0" name=""/>
        <dsp:cNvSpPr/>
      </dsp:nvSpPr>
      <dsp:spPr>
        <a:xfrm>
          <a:off x="6371446" y="2049653"/>
          <a:ext cx="2172021" cy="821757"/>
        </a:xfrm>
        <a:prstGeom prst="ellipse">
          <a:avLst/>
        </a:prstGeom>
        <a:solidFill>
          <a:srgbClr val="9476A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Farm crops</a:t>
          </a:r>
        </a:p>
      </dsp:txBody>
      <dsp:txXfrm>
        <a:off x="6689531" y="2169997"/>
        <a:ext cx="1535851" cy="581069"/>
      </dsp:txXfrm>
    </dsp:sp>
    <dsp:sp modelId="{AD2C0AE1-EBA2-4301-8A41-4DDD1F54B6F6}">
      <dsp:nvSpPr>
        <dsp:cNvPr id="0" name=""/>
        <dsp:cNvSpPr/>
      </dsp:nvSpPr>
      <dsp:spPr>
        <a:xfrm rot="12368758">
          <a:off x="2012956" y="3078052"/>
          <a:ext cx="1864169" cy="29692"/>
        </a:xfrm>
        <a:custGeom>
          <a:avLst/>
          <a:gdLst/>
          <a:ahLst/>
          <a:cxnLst/>
          <a:rect l="0" t="0" r="0" b="0"/>
          <a:pathLst>
            <a:path>
              <a:moveTo>
                <a:pt x="0" y="14846"/>
              </a:moveTo>
              <a:lnTo>
                <a:pt x="1864169" y="14846"/>
              </a:lnTo>
            </a:path>
          </a:pathLst>
        </a:custGeom>
        <a:noFill/>
        <a:ln w="12700" cap="flat" cmpd="sng" algn="ctr">
          <a:solidFill>
            <a:schemeClr val="tx1"/>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2898437" y="3046294"/>
        <a:ext cx="93208" cy="93208"/>
      </dsp:txXfrm>
    </dsp:sp>
    <dsp:sp modelId="{D893D6B9-6AE0-4A24-AA03-2FE96140B12B}">
      <dsp:nvSpPr>
        <dsp:cNvPr id="0" name=""/>
        <dsp:cNvSpPr/>
      </dsp:nvSpPr>
      <dsp:spPr>
        <a:xfrm>
          <a:off x="440920" y="2096753"/>
          <a:ext cx="2226912" cy="626962"/>
        </a:xfrm>
        <a:prstGeom prst="ellipse">
          <a:avLst/>
        </a:prstGeom>
        <a:solidFill>
          <a:srgbClr val="9476A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Store food</a:t>
          </a:r>
        </a:p>
      </dsp:txBody>
      <dsp:txXfrm>
        <a:off x="767044" y="2188569"/>
        <a:ext cx="1574664" cy="44333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DCA44-A096-4C25-BD20-BE2D94987C19}" type="datetimeFigureOut">
              <a:rPr lang="en-US" smtClean="0"/>
              <a:t>9/7/2021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9FF84-D53C-4427-B561-46C035A1EAC6}" type="slidenum">
              <a:rPr lang="en-US" smtClean="0"/>
              <a:t>‹#›</a:t>
            </a:fld>
            <a:endParaRPr lang="en-US"/>
          </a:p>
        </p:txBody>
      </p:sp>
    </p:spTree>
    <p:extLst>
      <p:ext uri="{BB962C8B-B14F-4D97-AF65-F5344CB8AC3E}">
        <p14:creationId xmlns:p14="http://schemas.microsoft.com/office/powerpoint/2010/main" val="152890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9FF84-D53C-4427-B561-46C035A1EAC6}" type="slidenum">
              <a:rPr lang="en-US" smtClean="0"/>
              <a:t>7</a:t>
            </a:fld>
            <a:endParaRPr lang="en-US"/>
          </a:p>
        </p:txBody>
      </p:sp>
    </p:spTree>
    <p:extLst>
      <p:ext uri="{BB962C8B-B14F-4D97-AF65-F5344CB8AC3E}">
        <p14:creationId xmlns:p14="http://schemas.microsoft.com/office/powerpoint/2010/main" val="13292109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448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197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404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063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9/7/2021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725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776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462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108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120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917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32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9/7/2021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9309420"/>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earnx-svc.k12.com/learnx-svc/getIndex/token/5f4d75fa75d821c964d57d02_16bf56f8-4b07-49f7-99a0-520c1eb25e5d/launchPoint/0/conceptId/514434/conceptType/ACTIVITY?documentId=5f4d75fa75d821c964d57d02&amp;impersonating=false&amp;lob=MPS&amp;schoolId=0&amp;lms=D2L&amp;lmsInstance=Desire2Learn&amp;role=teach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learnx-svc.k12.com/learnx-svc/getIndex/token/5f4d63d575d821c9644b5115_1c0a9ce7-c55e-4fa3-b280-038df262fdf5/launchPoint/0/conceptId/514440/conceptType/ACTIVITY?documentId=5f4d63d575d821c9644b5115&amp;impersonating=false&amp;lob=MPS&amp;schoolId=0&amp;lms=D2L&amp;lmsInstance=Desire2Learn&amp;role=teacher#/activity/514440/page/5"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Core Values of Early Americans  </a:t>
            </a:r>
          </a:p>
        </p:txBody>
      </p:sp>
    </p:spTree>
    <p:extLst>
      <p:ext uri="{BB962C8B-B14F-4D97-AF65-F5344CB8AC3E}">
        <p14:creationId xmlns:p14="http://schemas.microsoft.com/office/powerpoint/2010/main" val="379835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691" y="165279"/>
            <a:ext cx="8911687" cy="693960"/>
          </a:xfrm>
        </p:spPr>
        <p:txBody>
          <a:bodyPr>
            <a:noAutofit/>
          </a:bodyPr>
          <a:lstStyle/>
          <a:p>
            <a:pPr algn="ctr"/>
            <a:r>
              <a:rPr lang="en-US" sz="4800" b="1" dirty="0"/>
              <a:t>Setting the Scene</a:t>
            </a:r>
          </a:p>
        </p:txBody>
      </p:sp>
      <p:sp>
        <p:nvSpPr>
          <p:cNvPr id="3" name="Content Placeholder 2"/>
          <p:cNvSpPr>
            <a:spLocks noGrp="1"/>
          </p:cNvSpPr>
          <p:nvPr>
            <p:ph idx="1"/>
          </p:nvPr>
        </p:nvSpPr>
        <p:spPr>
          <a:xfrm>
            <a:off x="206233" y="859239"/>
            <a:ext cx="11600669" cy="1899395"/>
          </a:xfrm>
        </p:spPr>
        <p:txBody>
          <a:bodyPr>
            <a:normAutofit/>
          </a:bodyPr>
          <a:lstStyle/>
          <a:p>
            <a:pPr marL="342900" indent="-342900" algn="ctr">
              <a:spcBef>
                <a:spcPts val="600"/>
              </a:spcBef>
              <a:buClr>
                <a:schemeClr val="tx1"/>
              </a:buClr>
              <a:buFont typeface="+mj-lt"/>
              <a:buAutoNum type="arabicPeriod"/>
            </a:pPr>
            <a:r>
              <a:rPr lang="en-US" sz="1600" dirty="0"/>
              <a:t> How did historical circumstances shape the lives and writings </a:t>
            </a:r>
            <a:r>
              <a:rPr lang="en-US" sz="1600"/>
              <a:t>of Early Americans (Puritans) </a:t>
            </a:r>
            <a:r>
              <a:rPr lang="en-US" sz="1600" dirty="0"/>
              <a:t>in the New World?</a:t>
            </a:r>
          </a:p>
          <a:p>
            <a:pPr marL="342900" indent="-342900" algn="ctr">
              <a:spcBef>
                <a:spcPts val="600"/>
              </a:spcBef>
              <a:buClr>
                <a:schemeClr val="tx1"/>
              </a:buClr>
              <a:buFont typeface="+mj-lt"/>
              <a:buAutoNum type="arabicPeriod"/>
            </a:pPr>
            <a:r>
              <a:rPr lang="en-US" sz="1600" dirty="0"/>
              <a:t>What motivated the earliest settlers to make a dangerous journey from Europe to the New World? What was the Mayflower Compact?</a:t>
            </a:r>
            <a:endParaRPr lang="en-US" dirty="0"/>
          </a:p>
          <a:p>
            <a:pPr algn="ctr">
              <a:spcBef>
                <a:spcPts val="600"/>
              </a:spcBef>
            </a:pPr>
            <a:r>
              <a:rPr lang="en-US" sz="1600" b="1" dirty="0"/>
              <a:t>Research the answer to these questions &amp; share here </a:t>
            </a:r>
          </a:p>
        </p:txBody>
      </p:sp>
      <p:pic>
        <p:nvPicPr>
          <p:cNvPr id="9" name="Picture 8" descr="&lt;strong&gt;Sticky&lt;/strong&gt; Paper Free Stock Photo - Public Domain Pictures"/>
          <p:cNvPicPr>
            <a:picLocks noChangeAspect="1"/>
          </p:cNvPicPr>
          <p:nvPr/>
        </p:nvPicPr>
        <p:blipFill>
          <a:blip r:embed="rId2">
            <a:extLst>
              <a:ext uri="{BEBA8EAE-BF5A-486C-A8C5-ECC9F3942E4B}">
                <a14:imgProps xmlns:a14="http://schemas.microsoft.com/office/drawing/2010/main">
                  <a14:imgLayer r:embed="rId3">
                    <a14:imgEffect>
                      <a14:backgroundRemoval t="5417" b="94271" l="5990" r="95625"/>
                    </a14:imgEffect>
                  </a14:imgLayer>
                </a14:imgProps>
              </a:ext>
              <a:ext uri="{28A0092B-C50C-407E-A947-70E740481C1C}">
                <a14:useLocalDpi xmlns:a14="http://schemas.microsoft.com/office/drawing/2010/main" val="0"/>
              </a:ext>
            </a:extLst>
          </a:blip>
          <a:stretch>
            <a:fillRect/>
          </a:stretch>
        </p:blipFill>
        <p:spPr>
          <a:xfrm>
            <a:off x="5803433" y="1757839"/>
            <a:ext cx="6096000" cy="5612027"/>
          </a:xfrm>
          <a:prstGeom prst="rect">
            <a:avLst/>
          </a:prstGeom>
        </p:spPr>
      </p:pic>
      <p:pic>
        <p:nvPicPr>
          <p:cNvPr id="10" name="Picture 9" descr="&lt;strong&gt;Sticky&lt;/strong&gt; Paper Free Stock Photo - Public Domain Pictures"/>
          <p:cNvPicPr>
            <a:picLocks noChangeAspect="1"/>
          </p:cNvPicPr>
          <p:nvPr/>
        </p:nvPicPr>
        <p:blipFill>
          <a:blip r:embed="rId2">
            <a:extLst>
              <a:ext uri="{BEBA8EAE-BF5A-486C-A8C5-ECC9F3942E4B}">
                <a14:imgProps xmlns:a14="http://schemas.microsoft.com/office/drawing/2010/main">
                  <a14:imgLayer r:embed="rId3">
                    <a14:imgEffect>
                      <a14:backgroundRemoval t="5417" b="94271" l="5990" r="95625"/>
                    </a14:imgEffect>
                  </a14:imgLayer>
                </a14:imgProps>
              </a:ext>
              <a:ext uri="{28A0092B-C50C-407E-A947-70E740481C1C}">
                <a14:useLocalDpi xmlns:a14="http://schemas.microsoft.com/office/drawing/2010/main" val="0"/>
              </a:ext>
            </a:extLst>
          </a:blip>
          <a:stretch>
            <a:fillRect/>
          </a:stretch>
        </p:blipFill>
        <p:spPr>
          <a:xfrm>
            <a:off x="83685" y="1705901"/>
            <a:ext cx="6096000" cy="5612027"/>
          </a:xfrm>
          <a:prstGeom prst="rect">
            <a:avLst/>
          </a:prstGeom>
        </p:spPr>
      </p:pic>
      <p:sp>
        <p:nvSpPr>
          <p:cNvPr id="11" name="TextBox 10"/>
          <p:cNvSpPr txBox="1"/>
          <p:nvPr/>
        </p:nvSpPr>
        <p:spPr>
          <a:xfrm>
            <a:off x="298764" y="2109457"/>
            <a:ext cx="316872" cy="369332"/>
          </a:xfrm>
          <a:prstGeom prst="rect">
            <a:avLst/>
          </a:prstGeom>
          <a:noFill/>
        </p:spPr>
        <p:txBody>
          <a:bodyPr wrap="square" rtlCol="0">
            <a:spAutoFit/>
          </a:bodyPr>
          <a:lstStyle/>
          <a:p>
            <a:r>
              <a:rPr lang="en-US" dirty="0"/>
              <a:t>1</a:t>
            </a:r>
          </a:p>
        </p:txBody>
      </p:sp>
      <p:sp>
        <p:nvSpPr>
          <p:cNvPr id="12" name="TextBox 11"/>
          <p:cNvSpPr txBox="1"/>
          <p:nvPr/>
        </p:nvSpPr>
        <p:spPr>
          <a:xfrm>
            <a:off x="11474350" y="2044574"/>
            <a:ext cx="316872"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20557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Ideas</a:t>
            </a:r>
          </a:p>
        </p:txBody>
      </p:sp>
      <p:sp>
        <p:nvSpPr>
          <p:cNvPr id="3" name="Content Placeholder 2"/>
          <p:cNvSpPr>
            <a:spLocks noGrp="1"/>
          </p:cNvSpPr>
          <p:nvPr>
            <p:ph idx="1"/>
          </p:nvPr>
        </p:nvSpPr>
        <p:spPr>
          <a:xfrm>
            <a:off x="924130" y="2033257"/>
            <a:ext cx="9905998" cy="3124201"/>
          </a:xfrm>
        </p:spPr>
        <p:txBody>
          <a:bodyPr/>
          <a:lstStyle/>
          <a:p>
            <a:r>
              <a:rPr lang="en-US" sz="2400" dirty="0"/>
              <a:t>QUESTIONS TO ANSWER </a:t>
            </a:r>
          </a:p>
          <a:p>
            <a:pPr marL="0" indent="0">
              <a:buNone/>
            </a:pPr>
            <a:endParaRPr lang="en-US" sz="2400" dirty="0"/>
          </a:p>
          <a:p>
            <a:pPr lvl="1">
              <a:buFont typeface="Wingdings" panose="05000000000000000000" pitchFamily="2" charset="2"/>
              <a:buChar char="§"/>
            </a:pPr>
            <a:r>
              <a:rPr lang="en-US" sz="1800" dirty="0"/>
              <a:t>What values and beliefs did the Pilgrims hold dear? How did they view their own trials and tribulations?</a:t>
            </a:r>
          </a:p>
          <a:p>
            <a:pPr marL="274320" lvl="1" indent="0">
              <a:buNone/>
            </a:pPr>
            <a:endParaRPr lang="en-US" sz="1800" dirty="0"/>
          </a:p>
          <a:p>
            <a:pPr lvl="1">
              <a:buFont typeface="Wingdings" panose="05000000000000000000" pitchFamily="2" charset="2"/>
              <a:buChar char="§"/>
            </a:pPr>
            <a:r>
              <a:rPr lang="en-US" sz="1800" dirty="0"/>
              <a:t>What was the Mayflower Compact?</a:t>
            </a:r>
          </a:p>
          <a:p>
            <a:endParaRPr lang="en-US" dirty="0"/>
          </a:p>
        </p:txBody>
      </p:sp>
      <p:cxnSp>
        <p:nvCxnSpPr>
          <p:cNvPr id="4" name="Straight Connector 3"/>
          <p:cNvCxnSpPr/>
          <p:nvPr/>
        </p:nvCxnSpPr>
        <p:spPr>
          <a:xfrm>
            <a:off x="1167897" y="1683945"/>
            <a:ext cx="1024852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39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Ideas</a:t>
            </a:r>
          </a:p>
        </p:txBody>
      </p:sp>
      <p:sp>
        <p:nvSpPr>
          <p:cNvPr id="3" name="Content Placeholder 2"/>
          <p:cNvSpPr>
            <a:spLocks noGrp="1"/>
          </p:cNvSpPr>
          <p:nvPr>
            <p:ph idx="1"/>
          </p:nvPr>
        </p:nvSpPr>
        <p:spPr/>
        <p:txBody>
          <a:bodyPr>
            <a:normAutofit/>
          </a:bodyPr>
          <a:lstStyle/>
          <a:p>
            <a:r>
              <a:rPr lang="en-US" dirty="0"/>
              <a:t>The Pilgrims often turned to the Bible for comfort. In the Old Testament, they found stories of the struggles and faith of the ancient Israelites.</a:t>
            </a:r>
          </a:p>
          <a:p>
            <a:r>
              <a:rPr lang="en-US" dirty="0"/>
              <a:t>These stories resonated with the Pilgrims because they saw in them many meaningful parallels to their own situation.</a:t>
            </a:r>
          </a:p>
          <a:p>
            <a:pPr lvl="1">
              <a:buFont typeface="Wingdings" panose="05000000000000000000" pitchFamily="2" charset="2"/>
              <a:buChar char="q"/>
            </a:pPr>
            <a:r>
              <a:rPr lang="en-US" sz="1800" dirty="0"/>
              <a:t>Persecution  (Religious freedom)</a:t>
            </a:r>
          </a:p>
          <a:p>
            <a:pPr lvl="1">
              <a:buFont typeface="Wingdings" panose="05000000000000000000" pitchFamily="2" charset="2"/>
              <a:buChar char="q"/>
            </a:pPr>
            <a:r>
              <a:rPr lang="en-US" sz="1800" dirty="0"/>
              <a:t>Flight  (Pharaoh/King)</a:t>
            </a:r>
          </a:p>
          <a:p>
            <a:pPr lvl="1">
              <a:buFont typeface="Wingdings" panose="05000000000000000000" pitchFamily="2" charset="2"/>
              <a:buChar char="q"/>
            </a:pPr>
            <a:r>
              <a:rPr lang="en-US" sz="1800" dirty="0"/>
              <a:t>Struggles for Emigration (40yrs desert/Voyage and weather)</a:t>
            </a:r>
          </a:p>
          <a:p>
            <a:pPr lvl="1">
              <a:buFont typeface="Wingdings" panose="05000000000000000000" pitchFamily="2" charset="2"/>
              <a:buChar char="q"/>
            </a:pPr>
            <a:r>
              <a:rPr lang="en-US" sz="1800" dirty="0"/>
              <a:t>The Promised Land (</a:t>
            </a:r>
            <a:r>
              <a:rPr lang="en-US" sz="1800" dirty="0" err="1"/>
              <a:t>Cannan</a:t>
            </a:r>
            <a:r>
              <a:rPr lang="en-US" sz="1800" dirty="0"/>
              <a:t>/New World)</a:t>
            </a:r>
          </a:p>
          <a:p>
            <a:pPr lvl="1">
              <a:buFont typeface="Wingdings" panose="05000000000000000000" pitchFamily="2" charset="2"/>
              <a:buChar char="q"/>
            </a:pPr>
            <a:endParaRPr lang="en-US" sz="1800" dirty="0"/>
          </a:p>
        </p:txBody>
      </p:sp>
      <p:cxnSp>
        <p:nvCxnSpPr>
          <p:cNvPr id="5" name="Straight Connector 4"/>
          <p:cNvCxnSpPr/>
          <p:nvPr/>
        </p:nvCxnSpPr>
        <p:spPr>
          <a:xfrm>
            <a:off x="1167897" y="1683945"/>
            <a:ext cx="1024852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65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Ideas</a:t>
            </a:r>
          </a:p>
        </p:txBody>
      </p:sp>
      <p:sp>
        <p:nvSpPr>
          <p:cNvPr id="3" name="Content Placeholder 2"/>
          <p:cNvSpPr>
            <a:spLocks noGrp="1"/>
          </p:cNvSpPr>
          <p:nvPr>
            <p:ph idx="1"/>
          </p:nvPr>
        </p:nvSpPr>
        <p:spPr/>
        <p:txBody>
          <a:bodyPr>
            <a:normAutofit/>
          </a:bodyPr>
          <a:lstStyle/>
          <a:p>
            <a:r>
              <a:rPr lang="en-US" dirty="0"/>
              <a:t>In their writings, the Pilgrims often highlighted the parallels between themselves and the ancient Israelites. To do this, they used </a:t>
            </a:r>
            <a:r>
              <a:rPr lang="en-US" b="1" u="sng" dirty="0">
                <a:hlinkClick r:id="rId2"/>
              </a:rPr>
              <a:t>allusions </a:t>
            </a:r>
            <a:r>
              <a:rPr lang="en-US" dirty="0"/>
              <a:t>, or references, to the Old Testament.</a:t>
            </a:r>
          </a:p>
          <a:p>
            <a:pPr lvl="1">
              <a:buFont typeface="Wingdings" panose="05000000000000000000" pitchFamily="2" charset="2"/>
              <a:buChar char="q"/>
            </a:pPr>
            <a:r>
              <a:rPr lang="en-US" dirty="0"/>
              <a:t>Because they were devout Christians, the New Testament also played a major part in shaping the Pilgrims' lives and literature.</a:t>
            </a:r>
          </a:p>
          <a:p>
            <a:pPr lvl="1">
              <a:buFont typeface="Wingdings" panose="05000000000000000000" pitchFamily="2" charset="2"/>
              <a:buChar char="q"/>
            </a:pPr>
            <a:r>
              <a:rPr lang="en-US" dirty="0"/>
              <a:t>These ideas and references to the Bible are reflected in the writings of these early settlers. The writers of this period often devoted their energies to </a:t>
            </a:r>
            <a:r>
              <a:rPr lang="en-US" i="1" dirty="0"/>
              <a:t>praising God </a:t>
            </a:r>
            <a:r>
              <a:rPr lang="en-US" dirty="0"/>
              <a:t>and pointing out the </a:t>
            </a:r>
            <a:r>
              <a:rPr lang="en-US" i="1" dirty="0"/>
              <a:t>ways in which God rewarded those who were devout </a:t>
            </a:r>
            <a:r>
              <a:rPr lang="en-US" dirty="0"/>
              <a:t>and </a:t>
            </a:r>
            <a:r>
              <a:rPr lang="en-US" i="1" dirty="0"/>
              <a:t>punished those who were not</a:t>
            </a:r>
            <a:r>
              <a:rPr lang="en-US" dirty="0"/>
              <a:t>.</a:t>
            </a:r>
          </a:p>
          <a:p>
            <a:pPr lvl="1">
              <a:buFont typeface="Wingdings" panose="05000000000000000000" pitchFamily="2" charset="2"/>
              <a:buChar char="q"/>
            </a:pPr>
            <a:r>
              <a:rPr lang="en-US" dirty="0"/>
              <a:t>You may recognize and understand some of the Biblical </a:t>
            </a:r>
            <a:r>
              <a:rPr lang="en-US" b="1" u="sng" dirty="0">
                <a:hlinkClick r:id="rId2"/>
              </a:rPr>
              <a:t>allusions </a:t>
            </a:r>
            <a:r>
              <a:rPr lang="en-US" dirty="0"/>
              <a:t>in the selections that you read. Others, you might not catch. Be sure to read the definitions and explanations for words and phrases in the reading selections. This information will help you understand some of these allusions.</a:t>
            </a:r>
          </a:p>
          <a:p>
            <a:pPr lvl="1">
              <a:buFont typeface="Wingdings" panose="05000000000000000000" pitchFamily="2" charset="2"/>
              <a:buChar char="q"/>
            </a:pPr>
            <a:endParaRPr lang="en-US" dirty="0"/>
          </a:p>
          <a:p>
            <a:pPr lvl="1">
              <a:buFont typeface="Wingdings" panose="05000000000000000000" pitchFamily="2" charset="2"/>
              <a:buChar char="q"/>
            </a:pPr>
            <a:endParaRPr lang="en-US" sz="1800" dirty="0"/>
          </a:p>
        </p:txBody>
      </p:sp>
      <p:cxnSp>
        <p:nvCxnSpPr>
          <p:cNvPr id="4" name="Straight Connector 3"/>
          <p:cNvCxnSpPr/>
          <p:nvPr/>
        </p:nvCxnSpPr>
        <p:spPr>
          <a:xfrm>
            <a:off x="1167897" y="1683945"/>
            <a:ext cx="1024852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93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a:t>
            </a:r>
          </a:p>
        </p:txBody>
      </p:sp>
      <p:sp>
        <p:nvSpPr>
          <p:cNvPr id="5" name="Subtitle 2"/>
          <p:cNvSpPr>
            <a:spLocks noGrp="1"/>
          </p:cNvSpPr>
          <p:nvPr>
            <p:ph idx="1"/>
          </p:nvPr>
        </p:nvSpPr>
        <p:spPr/>
        <p:txBody>
          <a:bodyPr>
            <a:normAutofit/>
          </a:bodyPr>
          <a:lstStyle/>
          <a:p>
            <a:r>
              <a:rPr lang="en-US" dirty="0"/>
              <a:t>The writings of the early American settlers are like a lens through which we can peer back in time.</a:t>
            </a:r>
          </a:p>
          <a:p>
            <a:endParaRPr lang="en-US" dirty="0"/>
          </a:p>
          <a:p>
            <a:r>
              <a:rPr lang="en-US" dirty="0"/>
              <a:t>They also reveal the values and ideals that sustained the settlers as they worked to carve out a new life for themselves and their children.</a:t>
            </a:r>
          </a:p>
          <a:p>
            <a:endParaRPr lang="en-US" dirty="0"/>
          </a:p>
          <a:p>
            <a:r>
              <a:rPr lang="en-US" dirty="0"/>
              <a:t>Three of the principal values were </a:t>
            </a:r>
            <a:r>
              <a:rPr lang="en-US" b="1" dirty="0"/>
              <a:t>PIETY, COURAGE, AND INDUSTRY.</a:t>
            </a:r>
          </a:p>
        </p:txBody>
      </p:sp>
      <p:cxnSp>
        <p:nvCxnSpPr>
          <p:cNvPr id="4" name="Straight Connector 3"/>
          <p:cNvCxnSpPr/>
          <p:nvPr/>
        </p:nvCxnSpPr>
        <p:spPr>
          <a:xfrm>
            <a:off x="1167897" y="1683945"/>
            <a:ext cx="1024852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63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66472" y="390270"/>
            <a:ext cx="6487884" cy="6381750"/>
          </a:xfrm>
          <a:prstGeom prst="rect">
            <a:avLst/>
          </a:prstGeom>
        </p:spPr>
      </p:pic>
      <p:sp>
        <p:nvSpPr>
          <p:cNvPr id="9" name="TextBox 8"/>
          <p:cNvSpPr txBox="1"/>
          <p:nvPr/>
        </p:nvSpPr>
        <p:spPr>
          <a:xfrm rot="10800000" flipV="1">
            <a:off x="6944759" y="3234896"/>
            <a:ext cx="2854561" cy="692497"/>
          </a:xfrm>
          <a:prstGeom prst="homePlate">
            <a:avLst/>
          </a:prstGeom>
          <a:noFill/>
          <a:ln>
            <a:solidFill>
              <a:srgbClr val="7030A0"/>
            </a:solidFill>
          </a:ln>
        </p:spPr>
        <p:txBody>
          <a:bodyPr wrap="square" rtlCol="0">
            <a:spAutoFit/>
          </a:bodyPr>
          <a:lstStyle/>
          <a:p>
            <a:r>
              <a:rPr lang="en-US" sz="1300" dirty="0"/>
              <a:t>Deep respect for God &amp; showing faith through religious observance</a:t>
            </a:r>
          </a:p>
        </p:txBody>
      </p:sp>
      <p:sp>
        <p:nvSpPr>
          <p:cNvPr id="12" name="TextBox 11"/>
          <p:cNvSpPr txBox="1"/>
          <p:nvPr/>
        </p:nvSpPr>
        <p:spPr>
          <a:xfrm rot="943057">
            <a:off x="8799349" y="5010319"/>
            <a:ext cx="3195683" cy="1467326"/>
          </a:xfrm>
          <a:prstGeom prst="leftArrow">
            <a:avLst/>
          </a:prstGeom>
          <a:noFill/>
          <a:ln>
            <a:solidFill>
              <a:srgbClr val="7030A0"/>
            </a:solidFill>
          </a:ln>
        </p:spPr>
        <p:txBody>
          <a:bodyPr wrap="square" rtlCol="0">
            <a:spAutoFit/>
          </a:bodyPr>
          <a:lstStyle/>
          <a:p>
            <a:r>
              <a:rPr lang="en-US" sz="1400" dirty="0"/>
              <a:t>Essential to their continued survival in a threatening new world</a:t>
            </a:r>
          </a:p>
        </p:txBody>
      </p:sp>
      <p:sp>
        <p:nvSpPr>
          <p:cNvPr id="13" name="TextBox 12"/>
          <p:cNvSpPr txBox="1"/>
          <p:nvPr/>
        </p:nvSpPr>
        <p:spPr>
          <a:xfrm rot="19893649">
            <a:off x="1458802" y="5102027"/>
            <a:ext cx="1499819" cy="1283910"/>
          </a:xfrm>
          <a:prstGeom prst="rightArrow">
            <a:avLst/>
          </a:prstGeom>
          <a:noFill/>
          <a:ln>
            <a:solidFill>
              <a:srgbClr val="7030A0"/>
            </a:solidFill>
          </a:ln>
        </p:spPr>
        <p:txBody>
          <a:bodyPr wrap="square" rtlCol="0">
            <a:spAutoFit/>
          </a:bodyPr>
          <a:lstStyle/>
          <a:p>
            <a:r>
              <a:rPr lang="en-US" sz="1200" dirty="0"/>
              <a:t>Church attendance mandatory </a:t>
            </a:r>
          </a:p>
        </p:txBody>
      </p:sp>
      <p:sp>
        <p:nvSpPr>
          <p:cNvPr id="14" name="TextBox 13"/>
          <p:cNvSpPr txBox="1"/>
          <p:nvPr/>
        </p:nvSpPr>
        <p:spPr>
          <a:xfrm>
            <a:off x="2208711" y="1141482"/>
            <a:ext cx="2651760" cy="1039356"/>
          </a:xfrm>
          <a:prstGeom prst="rightArrow">
            <a:avLst/>
          </a:prstGeom>
          <a:noFill/>
          <a:ln>
            <a:solidFill>
              <a:srgbClr val="7030A0"/>
            </a:solidFill>
          </a:ln>
        </p:spPr>
        <p:txBody>
          <a:bodyPr wrap="square" rtlCol="0">
            <a:spAutoFit/>
          </a:bodyPr>
          <a:lstStyle/>
          <a:p>
            <a:r>
              <a:rPr lang="en-US" sz="1400" dirty="0"/>
              <a:t>Concerned about the state of people's  souls. </a:t>
            </a:r>
          </a:p>
        </p:txBody>
      </p:sp>
    </p:spTree>
    <p:extLst>
      <p:ext uri="{BB962C8B-B14F-4D97-AF65-F5344CB8AC3E}">
        <p14:creationId xmlns:p14="http://schemas.microsoft.com/office/powerpoint/2010/main" val="116103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29740" y="-25013"/>
            <a:ext cx="7191207" cy="6883013"/>
          </a:xfrm>
          <a:prstGeom prst="rect">
            <a:avLst/>
          </a:prstGeom>
        </p:spPr>
      </p:pic>
      <p:sp>
        <p:nvSpPr>
          <p:cNvPr id="6" name="TextBox 5"/>
          <p:cNvSpPr txBox="1"/>
          <p:nvPr/>
        </p:nvSpPr>
        <p:spPr>
          <a:xfrm>
            <a:off x="1215617" y="2884555"/>
            <a:ext cx="3627120" cy="1384995"/>
          </a:xfrm>
          <a:prstGeom prst="homePlate">
            <a:avLst/>
          </a:prstGeom>
          <a:noFill/>
          <a:ln>
            <a:solidFill>
              <a:srgbClr val="7030A0"/>
            </a:solidFill>
          </a:ln>
        </p:spPr>
        <p:txBody>
          <a:bodyPr wrap="square" rtlCol="0">
            <a:spAutoFit/>
          </a:bodyPr>
          <a:lstStyle/>
          <a:p>
            <a:r>
              <a:rPr lang="en-US" sz="1400" dirty="0"/>
              <a:t>individuals who possessed great personal courage would have been able to abandon their homes—and their hemisphere—to travel to an unknown land. Cowardice = shameful &amp; fatal</a:t>
            </a:r>
            <a:endParaRPr lang="en-US" dirty="0"/>
          </a:p>
        </p:txBody>
      </p:sp>
      <p:sp>
        <p:nvSpPr>
          <p:cNvPr id="10" name="TextBox 9"/>
          <p:cNvSpPr txBox="1"/>
          <p:nvPr/>
        </p:nvSpPr>
        <p:spPr>
          <a:xfrm rot="1227207" flipH="1">
            <a:off x="1941415" y="802452"/>
            <a:ext cx="1576648" cy="611386"/>
          </a:xfrm>
          <a:prstGeom prst="leftArrow">
            <a:avLst/>
          </a:prstGeom>
          <a:noFill/>
          <a:ln>
            <a:solidFill>
              <a:srgbClr val="7030A0"/>
            </a:solidFill>
          </a:ln>
        </p:spPr>
        <p:txBody>
          <a:bodyPr wrap="square" rtlCol="0">
            <a:spAutoFit/>
          </a:bodyPr>
          <a:lstStyle/>
          <a:p>
            <a:r>
              <a:rPr lang="en-US" sz="1400" dirty="0"/>
              <a:t>Brutal winters</a:t>
            </a:r>
          </a:p>
        </p:txBody>
      </p:sp>
      <p:sp>
        <p:nvSpPr>
          <p:cNvPr id="11" name="TextBox 10"/>
          <p:cNvSpPr txBox="1"/>
          <p:nvPr/>
        </p:nvSpPr>
        <p:spPr>
          <a:xfrm rot="1056605">
            <a:off x="7559039" y="5543303"/>
            <a:ext cx="1981200" cy="1039356"/>
          </a:xfrm>
          <a:prstGeom prst="leftArrow">
            <a:avLst/>
          </a:prstGeom>
          <a:noFill/>
          <a:ln>
            <a:solidFill>
              <a:srgbClr val="7030A0"/>
            </a:solidFill>
          </a:ln>
        </p:spPr>
        <p:txBody>
          <a:bodyPr wrap="square" rtlCol="0">
            <a:spAutoFit/>
          </a:bodyPr>
          <a:lstStyle/>
          <a:p>
            <a:r>
              <a:rPr lang="en-US" sz="1400" dirty="0"/>
              <a:t>from the mother country</a:t>
            </a:r>
          </a:p>
        </p:txBody>
      </p:sp>
      <p:sp>
        <p:nvSpPr>
          <p:cNvPr id="12" name="TextBox 11"/>
          <p:cNvSpPr txBox="1"/>
          <p:nvPr/>
        </p:nvSpPr>
        <p:spPr>
          <a:xfrm rot="2792418">
            <a:off x="8866323" y="2580739"/>
            <a:ext cx="2451498" cy="1039356"/>
          </a:xfrm>
          <a:prstGeom prst="leftArrow">
            <a:avLst/>
          </a:prstGeom>
          <a:noFill/>
          <a:ln>
            <a:solidFill>
              <a:srgbClr val="7030A0"/>
            </a:solidFill>
          </a:ln>
        </p:spPr>
        <p:txBody>
          <a:bodyPr wrap="square" rtlCol="0">
            <a:spAutoFit/>
          </a:bodyPr>
          <a:lstStyle/>
          <a:p>
            <a:r>
              <a:rPr lang="en-US" sz="1400" dirty="0"/>
              <a:t>native peoples with unfamiliar ways</a:t>
            </a:r>
          </a:p>
        </p:txBody>
      </p:sp>
    </p:spTree>
    <p:extLst>
      <p:ext uri="{BB962C8B-B14F-4D97-AF65-F5344CB8AC3E}">
        <p14:creationId xmlns:p14="http://schemas.microsoft.com/office/powerpoint/2010/main" val="371835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20680154">
            <a:off x="1595950" y="4116526"/>
            <a:ext cx="4489967" cy="2031325"/>
          </a:xfrm>
          <a:prstGeom prst="homePlate">
            <a:avLst/>
          </a:prstGeom>
          <a:noFill/>
          <a:ln>
            <a:solidFill>
              <a:srgbClr val="7030A0"/>
            </a:solidFill>
          </a:ln>
        </p:spPr>
        <p:txBody>
          <a:bodyPr wrap="square" rtlCol="0">
            <a:spAutoFit/>
          </a:bodyPr>
          <a:lstStyle/>
          <a:p>
            <a:r>
              <a:rPr lang="en-US" dirty="0"/>
              <a:t>In the first American settlements, laziness was not merely an annoying trait. Because all the members of a community depended on each other, one person's laziness could result in serious hardship for all.</a:t>
            </a:r>
          </a:p>
        </p:txBody>
      </p:sp>
      <p:sp>
        <p:nvSpPr>
          <p:cNvPr id="5" name="AutoShape 2" descr="Previous Page">
            <a:hlinkClick r:id="rId2"/>
          </p:cNvPr>
          <p:cNvSpPr>
            <a:spLocks noChangeAspect="1" noChangeArrowheads="1"/>
          </p:cNvSpPr>
          <p:nvPr/>
        </p:nvSpPr>
        <p:spPr bwMode="auto">
          <a:xfrm>
            <a:off x="138113"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revious Page">
            <a:hlinkClick r:id="rId2"/>
          </p:cNvPr>
          <p:cNvSpPr>
            <a:spLocks noChangeAspect="1" noChangeArrowheads="1"/>
          </p:cNvSpPr>
          <p:nvPr/>
        </p:nvSpPr>
        <p:spPr bwMode="auto">
          <a:xfrm>
            <a:off x="290513" y="288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descr="Previous Page">
            <a:hlinkClick r:id="rId2"/>
          </p:cNvPr>
          <p:cNvSpPr>
            <a:spLocks noChangeAspect="1" noChangeArrowheads="1"/>
          </p:cNvSpPr>
          <p:nvPr/>
        </p:nvSpPr>
        <p:spPr bwMode="auto">
          <a:xfrm>
            <a:off x="442913" y="441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7" name="Diagram 16"/>
          <p:cNvGraphicFramePr/>
          <p:nvPr>
            <p:extLst>
              <p:ext uri="{D42A27DB-BD31-4B8C-83A1-F6EECF244321}">
                <p14:modId xmlns:p14="http://schemas.microsoft.com/office/powerpoint/2010/main" val="2609274749"/>
              </p:ext>
            </p:extLst>
          </p:nvPr>
        </p:nvGraphicFramePr>
        <p:xfrm>
          <a:off x="2640892" y="288925"/>
          <a:ext cx="8791349" cy="526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9613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917</TotalTime>
  <Words>515</Words>
  <Application>Microsoft Office PowerPoint</Application>
  <PresentationFormat>Widescreen</PresentationFormat>
  <Paragraphs>46</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Rockwell</vt:lpstr>
      <vt:lpstr>Rockwell Condensed</vt:lpstr>
      <vt:lpstr>Wingdings</vt:lpstr>
      <vt:lpstr>Wood Type</vt:lpstr>
      <vt:lpstr>Core Values of Early Americans  </vt:lpstr>
      <vt:lpstr>Setting the Scene</vt:lpstr>
      <vt:lpstr>Major Ideas</vt:lpstr>
      <vt:lpstr>Major Ideas</vt:lpstr>
      <vt:lpstr>Major Ideas</vt:lpstr>
      <vt:lpstr>VALUES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Values of Early Americans</dc:title>
  <dc:creator>mimi hemelberg</dc:creator>
  <cp:lastModifiedBy>Linares-hemelberg, Maria A.</cp:lastModifiedBy>
  <cp:revision>17</cp:revision>
  <dcterms:created xsi:type="dcterms:W3CDTF">2020-08-31T21:27:10Z</dcterms:created>
  <dcterms:modified xsi:type="dcterms:W3CDTF">2021-09-07T13:11:50Z</dcterms:modified>
</cp:coreProperties>
</file>